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Override1.xml" ContentType="application/vnd.openxmlformats-officedocument.themeOverride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Override2.xml" ContentType="application/vnd.openxmlformats-officedocument.themeOverride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373" r:id="rId3"/>
    <p:sldId id="388" r:id="rId4"/>
    <p:sldId id="321" r:id="rId5"/>
    <p:sldId id="320" r:id="rId6"/>
    <p:sldId id="322" r:id="rId7"/>
    <p:sldId id="333" r:id="rId8"/>
    <p:sldId id="377" r:id="rId9"/>
    <p:sldId id="378" r:id="rId10"/>
    <p:sldId id="334" r:id="rId11"/>
    <p:sldId id="380" r:id="rId12"/>
    <p:sldId id="374" r:id="rId13"/>
    <p:sldId id="375" r:id="rId14"/>
    <p:sldId id="376" r:id="rId15"/>
    <p:sldId id="383" r:id="rId16"/>
    <p:sldId id="384" r:id="rId17"/>
    <p:sldId id="386" r:id="rId18"/>
    <p:sldId id="387" r:id="rId19"/>
    <p:sldId id="382" r:id="rId20"/>
    <p:sldId id="336" r:id="rId21"/>
    <p:sldId id="381" r:id="rId22"/>
    <p:sldId id="338" r:id="rId23"/>
    <p:sldId id="337" r:id="rId24"/>
    <p:sldId id="342" r:id="rId25"/>
    <p:sldId id="347" r:id="rId26"/>
    <p:sldId id="368" r:id="rId27"/>
    <p:sldId id="323" r:id="rId28"/>
    <p:sldId id="324" r:id="rId29"/>
    <p:sldId id="339" r:id="rId30"/>
  </p:sldIdLst>
  <p:sldSz cx="9144000" cy="6858000" type="screen4x3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BBE0E3"/>
    <a:srgbClr val="00FF00"/>
    <a:srgbClr val="FFFF00"/>
    <a:srgbClr val="FFCCCC"/>
    <a:srgbClr val="0000CC"/>
    <a:srgbClr val="FF339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38" autoAdjust="0"/>
    <p:restoredTop sz="94640" autoAdjust="0"/>
  </p:normalViewPr>
  <p:slideViewPr>
    <p:cSldViewPr snapToGrid="0">
      <p:cViewPr varScale="1">
        <p:scale>
          <a:sx n="79" d="100"/>
          <a:sy n="79" d="100"/>
        </p:scale>
        <p:origin x="-84" y="-1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122772488" cy="12277248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D:\Giulia\Lavoro\CLAS12\Data\BC408%20R2083%20single%20layer%20prototype.xlsx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file:///D:\Giulia\Lavoro\CLAS12\Data\BC408%20R2083%20single%20layer%20prototype.xlsx" TargetMode="External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fr-FR"/>
  <c:clrMapOvr bg1="lt1" tx1="dk1" bg2="lt2" tx2="dk2" accent1="accent1" accent2="accent2" accent3="accent3" accent4="accent4" accent5="accent5" accent6="accent6" hlink="hlink" folHlink="folHlink"/>
  <c:chart>
    <c:plotArea>
      <c:layout>
        <c:manualLayout>
          <c:layoutTarget val="inner"/>
          <c:xMode val="edge"/>
          <c:yMode val="edge"/>
          <c:x val="8.1973434535104181E-2"/>
          <c:y val="3.9581175347734053E-2"/>
          <c:w val="0.8807098069098156"/>
          <c:h val="0.80708240346961979"/>
        </c:manualLayout>
      </c:layout>
      <c:scatterChart>
        <c:scatterStyle val="lineMarker"/>
        <c:ser>
          <c:idx val="0"/>
          <c:order val="0"/>
          <c:tx>
            <c:strRef>
              <c:f>Feuil1!$G$1</c:f>
              <c:strCache>
                <c:ptCount val="1"/>
                <c:pt idx="0">
                  <c:v>Charge R</c:v>
                </c:pt>
              </c:strCache>
            </c:strRef>
          </c:tx>
          <c:spPr>
            <a:ln w="28575">
              <a:noFill/>
            </a:ln>
          </c:spPr>
          <c:marker>
            <c:spPr>
              <a:solidFill>
                <a:srgbClr val="002060"/>
              </a:solidFill>
              <a:ln>
                <a:solidFill>
                  <a:srgbClr val="002060"/>
                </a:solidFill>
              </a:ln>
            </c:spPr>
          </c:marker>
          <c:xVal>
            <c:numRef>
              <c:f>Feuil1!$A$2:$A$6</c:f>
              <c:numCache>
                <c:formatCode>General</c:formatCode>
                <c:ptCount val="5"/>
                <c:pt idx="0">
                  <c:v>-2</c:v>
                </c:pt>
                <c:pt idx="1">
                  <c:v>-1</c:v>
                </c:pt>
                <c:pt idx="2">
                  <c:v>0</c:v>
                </c:pt>
                <c:pt idx="3">
                  <c:v>1</c:v>
                </c:pt>
                <c:pt idx="4">
                  <c:v>2</c:v>
                </c:pt>
              </c:numCache>
            </c:numRef>
          </c:xVal>
          <c:yVal>
            <c:numRef>
              <c:f>Feuil1!$G$2:$G$6</c:f>
              <c:numCache>
                <c:formatCode>General</c:formatCode>
                <c:ptCount val="5"/>
                <c:pt idx="0">
                  <c:v>839</c:v>
                </c:pt>
                <c:pt idx="1">
                  <c:v>907</c:v>
                </c:pt>
                <c:pt idx="2">
                  <c:v>991</c:v>
                </c:pt>
                <c:pt idx="3">
                  <c:v>1158</c:v>
                </c:pt>
                <c:pt idx="4">
                  <c:v>1282</c:v>
                </c:pt>
              </c:numCache>
            </c:numRef>
          </c:yVal>
        </c:ser>
        <c:ser>
          <c:idx val="1"/>
          <c:order val="1"/>
          <c:tx>
            <c:strRef>
              <c:f>Feuil1!$H$1</c:f>
              <c:strCache>
                <c:ptCount val="1"/>
                <c:pt idx="0">
                  <c:v>Charge L</c:v>
                </c:pt>
              </c:strCache>
            </c:strRef>
          </c:tx>
          <c:spPr>
            <a:ln w="28575">
              <a:noFill/>
            </a:ln>
          </c:spPr>
          <c:marker>
            <c:symbol val="triangle"/>
            <c:size val="7"/>
            <c:spPr>
              <a:solidFill>
                <a:srgbClr val="FF0066"/>
              </a:solidFill>
              <a:ln>
                <a:solidFill>
                  <a:srgbClr val="FF0066"/>
                </a:solidFill>
              </a:ln>
            </c:spPr>
          </c:marker>
          <c:xVal>
            <c:numRef>
              <c:f>Feuil1!$A$2:$A$6</c:f>
              <c:numCache>
                <c:formatCode>General</c:formatCode>
                <c:ptCount val="5"/>
                <c:pt idx="0">
                  <c:v>-2</c:v>
                </c:pt>
                <c:pt idx="1">
                  <c:v>-1</c:v>
                </c:pt>
                <c:pt idx="2">
                  <c:v>0</c:v>
                </c:pt>
                <c:pt idx="3">
                  <c:v>1</c:v>
                </c:pt>
                <c:pt idx="4">
                  <c:v>2</c:v>
                </c:pt>
              </c:numCache>
            </c:numRef>
          </c:xVal>
          <c:yVal>
            <c:numRef>
              <c:f>Feuil1!$H$2:$H$6</c:f>
              <c:numCache>
                <c:formatCode>General</c:formatCode>
                <c:ptCount val="5"/>
                <c:pt idx="0">
                  <c:v>376</c:v>
                </c:pt>
                <c:pt idx="1">
                  <c:v>316</c:v>
                </c:pt>
                <c:pt idx="2">
                  <c:v>311</c:v>
                </c:pt>
                <c:pt idx="3">
                  <c:v>241</c:v>
                </c:pt>
                <c:pt idx="4">
                  <c:v>209</c:v>
                </c:pt>
              </c:numCache>
            </c:numRef>
          </c:yVal>
        </c:ser>
        <c:axId val="143790080"/>
        <c:axId val="143792384"/>
      </c:scatterChart>
      <c:valAx>
        <c:axId val="143790080"/>
        <c:scaling>
          <c:orientation val="minMax"/>
        </c:scaling>
        <c:axPos val="b"/>
        <c:majorGridlines/>
        <c:minorGridlines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Position</a:t>
                </a:r>
              </a:p>
            </c:rich>
          </c:tx>
          <c:layout/>
        </c:title>
        <c:numFmt formatCode="General" sourceLinked="1"/>
        <c:tickLblPos val="nextTo"/>
        <c:crossAx val="143792384"/>
        <c:crosses val="autoZero"/>
        <c:crossBetween val="midCat"/>
      </c:valAx>
      <c:valAx>
        <c:axId val="143792384"/>
        <c:scaling>
          <c:orientation val="minMax"/>
        </c:scaling>
        <c:axPos val="l"/>
        <c:majorGridlines/>
        <c:minorGridlines/>
        <c:title>
          <c:tx>
            <c:rich>
              <a:bodyPr/>
              <a:lstStyle/>
              <a:p>
                <a:pPr>
                  <a:defRPr sz="1600">
                    <a:latin typeface="Arial" pitchFamily="34" charset="0"/>
                    <a:cs typeface="Arial" pitchFamily="34" charset="0"/>
                  </a:defRPr>
                </a:pPr>
                <a:r>
                  <a:rPr lang="en-US" sz="1600">
                    <a:latin typeface="Arial" pitchFamily="34" charset="0"/>
                    <a:cs typeface="Arial" pitchFamily="34" charset="0"/>
                  </a:rPr>
                  <a:t>Number of Photoelectrons</a:t>
                </a:r>
              </a:p>
            </c:rich>
          </c:tx>
          <c:layout/>
        </c:title>
        <c:numFmt formatCode="General" sourceLinked="1"/>
        <c:tickLblPos val="nextTo"/>
        <c:crossAx val="143790080"/>
        <c:crosses val="autoZero"/>
        <c:crossBetween val="midCat"/>
      </c:valAx>
      <c:spPr>
        <a:solidFill>
          <a:schemeClr val="bg1">
            <a:lumMod val="75000"/>
          </a:schemeClr>
        </a:solidFill>
      </c:spPr>
    </c:plotArea>
    <c:legend>
      <c:legendPos val="r"/>
      <c:layout>
        <c:manualLayout>
          <c:xMode val="edge"/>
          <c:yMode val="edge"/>
          <c:x val="9.9065178522514757E-2"/>
          <c:y val="7.1896921975662678E-2"/>
          <c:w val="0.13463501123080668"/>
          <c:h val="0.12893342877594846"/>
        </c:manualLayout>
      </c:layout>
      <c:spPr>
        <a:solidFill>
          <a:schemeClr val="bg1"/>
        </a:solidFill>
        <a:ln>
          <a:solidFill>
            <a:schemeClr val="tx1"/>
          </a:solidFill>
        </a:ln>
      </c:spPr>
    </c:legend>
    <c:plotVisOnly val="1"/>
  </c:chart>
  <c:spPr>
    <a:solidFill>
      <a:schemeClr val="bg1"/>
    </a:solidFill>
  </c:spPr>
  <c:externalData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fr-FR"/>
  <c:clrMapOvr bg1="lt1" tx1="dk1" bg2="lt2" tx2="dk2" accent1="accent1" accent2="accent2" accent3="accent3" accent4="accent4" accent5="accent5" accent6="accent6" hlink="hlink" folHlink="folHlink"/>
  <c:chart>
    <c:plotArea>
      <c:layout>
        <c:manualLayout>
          <c:layoutTarget val="inner"/>
          <c:xMode val="edge"/>
          <c:yMode val="edge"/>
          <c:x val="7.1003217074354738E-2"/>
          <c:y val="3.926620578263261E-2"/>
          <c:w val="0.90022050535219145"/>
          <c:h val="0.8404477954844507"/>
        </c:manualLayout>
      </c:layout>
      <c:scatterChart>
        <c:scatterStyle val="lineMarker"/>
        <c:ser>
          <c:idx val="1"/>
          <c:order val="0"/>
          <c:tx>
            <c:strRef>
              <c:f>Feuil1!$D$1</c:f>
              <c:strCache>
                <c:ptCount val="1"/>
                <c:pt idx="0">
                  <c:v>Sigma R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7"/>
            <c:spPr>
              <a:solidFill>
                <a:srgbClr val="002060"/>
              </a:solidFill>
              <a:ln>
                <a:solidFill>
                  <a:srgbClr val="002060"/>
                </a:solidFill>
              </a:ln>
            </c:spPr>
          </c:marker>
          <c:xVal>
            <c:numRef>
              <c:f>Feuil1!$A$2:$A$6</c:f>
              <c:numCache>
                <c:formatCode>General</c:formatCode>
                <c:ptCount val="5"/>
                <c:pt idx="0">
                  <c:v>-2</c:v>
                </c:pt>
                <c:pt idx="1">
                  <c:v>-1</c:v>
                </c:pt>
                <c:pt idx="2">
                  <c:v>0</c:v>
                </c:pt>
                <c:pt idx="3">
                  <c:v>1</c:v>
                </c:pt>
                <c:pt idx="4">
                  <c:v>2</c:v>
                </c:pt>
              </c:numCache>
            </c:numRef>
          </c:xVal>
          <c:yVal>
            <c:numRef>
              <c:f>Feuil1!$D$2:$D$6</c:f>
              <c:numCache>
                <c:formatCode>0.0</c:formatCode>
                <c:ptCount val="5"/>
                <c:pt idx="0">
                  <c:v>135.8466782810672</c:v>
                </c:pt>
                <c:pt idx="1">
                  <c:v>135.04899111063472</c:v>
                </c:pt>
                <c:pt idx="2">
                  <c:v>119.95732574545002</c:v>
                </c:pt>
                <c:pt idx="3">
                  <c:v>107.11932598742395</c:v>
                </c:pt>
                <c:pt idx="4">
                  <c:v>104.49454531218365</c:v>
                </c:pt>
              </c:numCache>
            </c:numRef>
          </c:yVal>
        </c:ser>
        <c:ser>
          <c:idx val="2"/>
          <c:order val="1"/>
          <c:tx>
            <c:strRef>
              <c:f>Feuil1!$E$1</c:f>
              <c:strCache>
                <c:ptCount val="1"/>
                <c:pt idx="0">
                  <c:v>Sigma L</c:v>
                </c:pt>
              </c:strCache>
            </c:strRef>
          </c:tx>
          <c:spPr>
            <a:ln w="28575">
              <a:noFill/>
            </a:ln>
          </c:spPr>
          <c:marker>
            <c:symbol val="triangle"/>
            <c:size val="7"/>
            <c:spPr>
              <a:solidFill>
                <a:srgbClr val="FF0066"/>
              </a:solidFill>
              <a:ln>
                <a:solidFill>
                  <a:srgbClr val="FF0066"/>
                </a:solidFill>
              </a:ln>
            </c:spPr>
          </c:marker>
          <c:xVal>
            <c:numRef>
              <c:f>Feuil1!$A$2:$A$6</c:f>
              <c:numCache>
                <c:formatCode>General</c:formatCode>
                <c:ptCount val="5"/>
                <c:pt idx="0">
                  <c:v>-2</c:v>
                </c:pt>
                <c:pt idx="1">
                  <c:v>-1</c:v>
                </c:pt>
                <c:pt idx="2">
                  <c:v>0</c:v>
                </c:pt>
                <c:pt idx="3">
                  <c:v>1</c:v>
                </c:pt>
                <c:pt idx="4">
                  <c:v>2</c:v>
                </c:pt>
              </c:numCache>
            </c:numRef>
          </c:xVal>
          <c:yVal>
            <c:numRef>
              <c:f>Feuil1!$E$2:$E$6</c:f>
              <c:numCache>
                <c:formatCode>0.0</c:formatCode>
                <c:ptCount val="5"/>
                <c:pt idx="0">
                  <c:v>194.29235702929748</c:v>
                </c:pt>
                <c:pt idx="1">
                  <c:v>205.94453136706497</c:v>
                </c:pt>
                <c:pt idx="2">
                  <c:v>204.29390592966658</c:v>
                </c:pt>
                <c:pt idx="3">
                  <c:v>260.49681380009037</c:v>
                </c:pt>
                <c:pt idx="4">
                  <c:v>261.94274183493042</c:v>
                </c:pt>
              </c:numCache>
            </c:numRef>
          </c:yVal>
        </c:ser>
        <c:ser>
          <c:idx val="3"/>
          <c:order val="2"/>
          <c:tx>
            <c:strRef>
              <c:f>Feuil1!$F$1</c:f>
              <c:strCache>
                <c:ptCount val="1"/>
                <c:pt idx="0">
                  <c:v>Sigma TRG</c:v>
                </c:pt>
              </c:strCache>
            </c:strRef>
          </c:tx>
          <c:spPr>
            <a:ln w="28575">
              <a:noFill/>
            </a:ln>
          </c:spPr>
          <c:marker>
            <c:symbol val="circle"/>
            <c:size val="7"/>
            <c:spPr>
              <a:solidFill>
                <a:srgbClr val="FFFF00"/>
              </a:solidFill>
              <a:ln>
                <a:solidFill>
                  <a:srgbClr val="FFFF00"/>
                </a:solidFill>
              </a:ln>
            </c:spPr>
          </c:marker>
          <c:xVal>
            <c:numRef>
              <c:f>Feuil1!$A$2:$A$6</c:f>
              <c:numCache>
                <c:formatCode>General</c:formatCode>
                <c:ptCount val="5"/>
                <c:pt idx="0">
                  <c:v>-2</c:v>
                </c:pt>
                <c:pt idx="1">
                  <c:v>-1</c:v>
                </c:pt>
                <c:pt idx="2">
                  <c:v>0</c:v>
                </c:pt>
                <c:pt idx="3">
                  <c:v>1</c:v>
                </c:pt>
                <c:pt idx="4">
                  <c:v>2</c:v>
                </c:pt>
              </c:numCache>
            </c:numRef>
          </c:xVal>
          <c:yVal>
            <c:numRef>
              <c:f>Feuil1!$F$2:$F$6</c:f>
              <c:numCache>
                <c:formatCode>General</c:formatCode>
                <c:ptCount val="5"/>
                <c:pt idx="0">
                  <c:v>65.7</c:v>
                </c:pt>
                <c:pt idx="1">
                  <c:v>67.099999999999994</c:v>
                </c:pt>
                <c:pt idx="2">
                  <c:v>67</c:v>
                </c:pt>
                <c:pt idx="3">
                  <c:v>67.099999999999994</c:v>
                </c:pt>
                <c:pt idx="4">
                  <c:v>67.5</c:v>
                </c:pt>
              </c:numCache>
            </c:numRef>
          </c:yVal>
        </c:ser>
        <c:axId val="78980992"/>
        <c:axId val="81199488"/>
      </c:scatterChart>
      <c:valAx>
        <c:axId val="78980992"/>
        <c:scaling>
          <c:orientation val="minMax"/>
          <c:max val="3"/>
          <c:min val="-3"/>
        </c:scaling>
        <c:axPos val="b"/>
        <c:majorGridlines/>
        <c:minorGridlines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Position</a:t>
                </a:r>
              </a:p>
            </c:rich>
          </c:tx>
          <c:layout/>
        </c:title>
        <c:numFmt formatCode="General" sourceLinked="1"/>
        <c:tickLblPos val="nextTo"/>
        <c:crossAx val="81199488"/>
        <c:crosses val="autoZero"/>
        <c:crossBetween val="midCat"/>
        <c:majorUnit val="1"/>
        <c:minorUnit val="0.5"/>
      </c:valAx>
      <c:valAx>
        <c:axId val="81199488"/>
        <c:scaling>
          <c:orientation val="minMax"/>
        </c:scaling>
        <c:axPos val="l"/>
        <c:majorGridlines/>
        <c:minorGridlines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/>
                  <a:t>Time Resolution [ps]</a:t>
                </a:r>
              </a:p>
            </c:rich>
          </c:tx>
          <c:layout/>
        </c:title>
        <c:numFmt formatCode="0.0" sourceLinked="1"/>
        <c:tickLblPos val="nextTo"/>
        <c:crossAx val="78980992"/>
        <c:crosses val="autoZero"/>
        <c:crossBetween val="midCat"/>
      </c:valAx>
      <c:spPr>
        <a:solidFill>
          <a:schemeClr val="bg1">
            <a:lumMod val="75000"/>
          </a:schemeClr>
        </a:solidFill>
      </c:spPr>
    </c:plotArea>
    <c:legend>
      <c:legendPos val="r"/>
      <c:layout>
        <c:manualLayout>
          <c:xMode val="edge"/>
          <c:yMode val="edge"/>
          <c:x val="8.6073083786300839E-2"/>
          <c:y val="4.2888091799324013E-2"/>
          <c:w val="0.18249429761576702"/>
          <c:h val="0.24585165140381232"/>
        </c:manualLayout>
      </c:layout>
      <c:spPr>
        <a:solidFill>
          <a:schemeClr val="bg1"/>
        </a:solidFill>
        <a:ln>
          <a:solidFill>
            <a:schemeClr val="tx1"/>
          </a:solidFill>
        </a:ln>
      </c:spPr>
      <c:txPr>
        <a:bodyPr/>
        <a:lstStyle/>
        <a:p>
          <a:pPr>
            <a:defRPr sz="1200"/>
          </a:pPr>
          <a:endParaRPr lang="fr-FR"/>
        </a:p>
      </c:txPr>
    </c:legend>
    <c:plotVisOnly val="1"/>
  </c:chart>
  <c:spPr>
    <a:solidFill>
      <a:srgbClr val="FFFFFF"/>
    </a:solidFill>
  </c:spPr>
  <c:externalData r:id="rId2"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382A4553-5E4A-4911-97D6-95035F0E73A4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748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Cliquez pour modifier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FC6992A6-A82E-43D0-A077-F8223F86E17D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36FDE3-16E2-4759-AFD2-07DCF33C2D36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3277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0D1A8C-842C-44AD-AA96-3883473B08D3}" type="slidenum">
              <a:rPr lang="en-GB" smtClean="0"/>
              <a:pPr/>
              <a:t>16</a:t>
            </a:fld>
            <a:endParaRPr lang="en-GB" smtClean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BFA7F81-DC02-48B8-B864-82E07F696FAC}" type="slidenum">
              <a:rPr lang="en-GB" smtClean="0"/>
              <a:pPr/>
              <a:t>17</a:t>
            </a:fld>
            <a:endParaRPr lang="en-GB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8C5CD7-B977-492A-9158-C6425FD6F27C}" type="slidenum">
              <a:rPr lang="en-GB" smtClean="0"/>
              <a:pPr/>
              <a:t>18</a:t>
            </a:fld>
            <a:endParaRPr lang="en-GB" smtClean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4418545-6A8D-4179-876D-4794020C7D23}" type="slidenum">
              <a:rPr lang="en-GB" smtClean="0"/>
              <a:pPr/>
              <a:t>19</a:t>
            </a:fld>
            <a:endParaRPr lang="en-GB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DB84F5-7310-4486-B9BA-4F9A6FEC559A}" type="slidenum">
              <a:rPr lang="en-US" smtClean="0"/>
              <a:pPr/>
              <a:t>20</a:t>
            </a:fld>
            <a:endParaRPr lang="en-US" smtClean="0"/>
          </a:p>
        </p:txBody>
      </p:sp>
      <p:sp>
        <p:nvSpPr>
          <p:cNvPr id="4608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F632FBC-8880-4F11-A151-64019CA63746}" type="slidenum">
              <a:rPr lang="en-US" smtClean="0"/>
              <a:pPr/>
              <a:t>21</a:t>
            </a:fld>
            <a:endParaRPr lang="en-US" smtClean="0"/>
          </a:p>
        </p:txBody>
      </p:sp>
      <p:sp>
        <p:nvSpPr>
          <p:cNvPr id="4710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2BA52D-B911-4467-B98C-BB373FFFF527}" type="slidenum">
              <a:rPr lang="en-US" smtClean="0"/>
              <a:pPr/>
              <a:t>25</a:t>
            </a:fld>
            <a:endParaRPr lang="en-US" smtClean="0"/>
          </a:p>
        </p:txBody>
      </p:sp>
      <p:sp>
        <p:nvSpPr>
          <p:cNvPr id="48131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2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8133" name="Espace réservé du numéro de diapositive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A32A951-06CC-421A-A577-A59D39DFA915}" type="slidenum">
              <a:rPr lang="fr-FR" sz="1200" b="0"/>
              <a:pPr algn="r"/>
              <a:t>25</a:t>
            </a:fld>
            <a:endParaRPr lang="fr-FR" sz="1200" b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28A2B8-AE44-4AFF-9089-45F6294BE833}" type="slidenum">
              <a:rPr lang="en-US" smtClean="0"/>
              <a:pPr/>
              <a:t>3</a:t>
            </a:fld>
            <a:endParaRPr lang="en-US" smtClean="0"/>
          </a:p>
        </p:txBody>
      </p:sp>
      <p:sp>
        <p:nvSpPr>
          <p:cNvPr id="3379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955826-BD3B-46FC-8DCE-6147F1888DE5}" type="slidenum">
              <a:rPr lang="en-US" smtClean="0"/>
              <a:pPr/>
              <a:t>7</a:t>
            </a:fld>
            <a:endParaRPr lang="en-US" smtClean="0"/>
          </a:p>
        </p:txBody>
      </p:sp>
      <p:sp>
        <p:nvSpPr>
          <p:cNvPr id="3481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748F75-3AB5-492A-AEA0-BBF814D7833D}" type="slidenum">
              <a:rPr lang="en-US" smtClean="0"/>
              <a:pPr/>
              <a:t>10</a:t>
            </a:fld>
            <a:endParaRPr lang="en-US" smtClean="0"/>
          </a:p>
        </p:txBody>
      </p:sp>
      <p:sp>
        <p:nvSpPr>
          <p:cNvPr id="3584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B43D01-6417-46E1-A96E-5338410D63FC}" type="slidenum">
              <a:rPr lang="en-US" smtClean="0"/>
              <a:pPr/>
              <a:t>11</a:t>
            </a:fld>
            <a:endParaRPr lang="en-US" smtClean="0"/>
          </a:p>
        </p:txBody>
      </p:sp>
      <p:sp>
        <p:nvSpPr>
          <p:cNvPr id="3686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8D9D5A-EAAA-4311-9F26-41D353FAF758}" type="slidenum">
              <a:rPr lang="en-GB" smtClean="0"/>
              <a:pPr/>
              <a:t>12</a:t>
            </a:fld>
            <a:endParaRPr lang="en-GB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Then finally the single layer of the prototype.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2F5733-194A-42B3-BCEC-0D4DD400FAF9}" type="slidenum">
              <a:rPr lang="en-GB" smtClean="0"/>
              <a:pPr/>
              <a:t>13</a:t>
            </a:fld>
            <a:endParaRPr lang="en-GB" smtClean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Clearly the light collection is considerably decreased with respect to the reference measurements due to the use of the long light guides.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373B42-AA23-4DD1-BC9D-6937EDA820DB}" type="slidenum">
              <a:rPr lang="en-GB" smtClean="0"/>
              <a:pPr/>
              <a:t>14</a:t>
            </a:fld>
            <a:endParaRPr lang="en-GB" smtClean="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B6D3F5-8627-4F9B-BB23-CEAE2AE623EA}" type="slidenum">
              <a:rPr lang="en-GB" smtClean="0"/>
              <a:pPr/>
              <a:t>15</a:t>
            </a:fld>
            <a:endParaRPr lang="en-GB" smtClean="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re et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ableau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fr-FR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0.wmf"/><Relationship Id="rId4" Type="http://schemas.openxmlformats.org/officeDocument/2006/relationships/oleObject" Target="../embeddings/oleObject1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bettane\Desktop\Images Jlab_novembre 2010\Design general\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30350" y="1747838"/>
            <a:ext cx="5865813" cy="38512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00" name="Text Box 85"/>
          <p:cNvSpPr txBox="1">
            <a:spLocks noChangeArrowheads="1"/>
          </p:cNvSpPr>
          <p:nvPr/>
        </p:nvSpPr>
        <p:spPr bwMode="auto">
          <a:xfrm>
            <a:off x="2586038" y="6254750"/>
            <a:ext cx="44005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000">
                <a:latin typeface="Times New Roman" pitchFamily="18" charset="0"/>
              </a:rPr>
              <a:t>CLAS Collaboration meeting, 11/11/10</a:t>
            </a:r>
          </a:p>
        </p:txBody>
      </p:sp>
      <p:sp>
        <p:nvSpPr>
          <p:cNvPr id="4101" name="Rectangle 106"/>
          <p:cNvSpPr>
            <a:spLocks noGrp="1" noChangeArrowheads="1"/>
          </p:cNvSpPr>
          <p:nvPr>
            <p:ph type="ctrTitle"/>
          </p:nvPr>
        </p:nvSpPr>
        <p:spPr>
          <a:xfrm>
            <a:off x="227013" y="188913"/>
            <a:ext cx="8636000" cy="1393825"/>
          </a:xfrm>
          <a:noFill/>
        </p:spPr>
        <p:txBody>
          <a:bodyPr/>
          <a:lstStyle/>
          <a:p>
            <a:pPr eaLnBrk="1" hangingPunct="1"/>
            <a:r>
              <a:rPr lang="en-US" sz="3200" b="1" smtClean="0">
                <a:solidFill>
                  <a:srgbClr val="0000FF"/>
                </a:solidFill>
                <a:latin typeface="Times New Roman" pitchFamily="18" charset="0"/>
              </a:rPr>
              <a:t>Deeply Virtual Compton Scattering</a:t>
            </a:r>
            <a:br>
              <a:rPr lang="en-US" sz="3200" b="1" smtClean="0">
                <a:solidFill>
                  <a:srgbClr val="0000FF"/>
                </a:solidFill>
                <a:latin typeface="Times New Roman" pitchFamily="18" charset="0"/>
              </a:rPr>
            </a:br>
            <a:r>
              <a:rPr lang="en-US" sz="3200" b="1" smtClean="0">
                <a:solidFill>
                  <a:srgbClr val="0000FF"/>
                </a:solidFill>
                <a:latin typeface="Times New Roman" pitchFamily="18" charset="0"/>
              </a:rPr>
              <a:t>on the neutron with CLAS12:</a:t>
            </a:r>
            <a:br>
              <a:rPr lang="en-US" sz="3200" b="1" smtClean="0">
                <a:solidFill>
                  <a:srgbClr val="0000FF"/>
                </a:solidFill>
                <a:latin typeface="Times New Roman" pitchFamily="18" charset="0"/>
              </a:rPr>
            </a:br>
            <a:r>
              <a:rPr lang="en-US" sz="3200" b="1" smtClean="0">
                <a:solidFill>
                  <a:srgbClr val="0000FF"/>
                </a:solidFill>
                <a:latin typeface="Times New Roman" pitchFamily="18" charset="0"/>
              </a:rPr>
              <a:t>a proposal for PAC37 </a:t>
            </a:r>
          </a:p>
        </p:txBody>
      </p:sp>
      <p:sp>
        <p:nvSpPr>
          <p:cNvPr id="4102" name="Text Box 110"/>
          <p:cNvSpPr txBox="1">
            <a:spLocks noChangeArrowheads="1"/>
          </p:cNvSpPr>
          <p:nvPr/>
        </p:nvSpPr>
        <p:spPr bwMode="auto">
          <a:xfrm>
            <a:off x="3511550" y="5849938"/>
            <a:ext cx="2397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Times New Roman" pitchFamily="18" charset="0"/>
              </a:rPr>
              <a:t>S. Niccolai, IPN Orsay</a:t>
            </a:r>
          </a:p>
        </p:txBody>
      </p:sp>
      <p:pic>
        <p:nvPicPr>
          <p:cNvPr id="4103" name="Image 9" descr="argonne_header_logo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6050" y="3960616"/>
            <a:ext cx="205898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4" name="Image 10" descr="glasgow-logo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8481" y="4867526"/>
            <a:ext cx="1778000" cy="127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Image 12" descr="logoLPSC.gif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58025" y="3142161"/>
            <a:ext cx="2085975" cy="1052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7" name="Image 13" descr="logo-infn-nuovo.gif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43379" y="1335166"/>
            <a:ext cx="1863725" cy="182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8" name="Image 14" descr="logoIPNhaut.gif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28600" y="1690004"/>
            <a:ext cx="1990725" cy="86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9" name="Rectangle 13"/>
          <p:cNvSpPr>
            <a:spLocks noChangeArrowheads="1"/>
          </p:cNvSpPr>
          <p:nvPr/>
        </p:nvSpPr>
        <p:spPr bwMode="auto">
          <a:xfrm>
            <a:off x="2211388" y="5451475"/>
            <a:ext cx="5114925" cy="266700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pic>
        <p:nvPicPr>
          <p:cNvPr id="14" name="Image 13" descr="homecrest.gif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91138" y="4223078"/>
            <a:ext cx="1371599" cy="1371599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609600" y="2719364"/>
            <a:ext cx="1057275" cy="1058862"/>
            <a:chOff x="609600" y="2719364"/>
            <a:chExt cx="1057275" cy="1058862"/>
          </a:xfrm>
        </p:grpSpPr>
        <p:pic>
          <p:nvPicPr>
            <p:cNvPr id="4105" name="Image 11" descr="logoCEA.gif"/>
            <p:cNvPicPr>
              <a:picLocks noChangeAspect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09600" y="2719364"/>
              <a:ext cx="1057275" cy="1058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ZoneTexte 14"/>
            <p:cNvSpPr txBox="1"/>
            <p:nvPr/>
          </p:nvSpPr>
          <p:spPr>
            <a:xfrm>
              <a:off x="721896" y="3416969"/>
              <a:ext cx="8338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chemeClr val="bg1"/>
                  </a:solidFill>
                </a:rPr>
                <a:t>Saclay</a:t>
              </a:r>
              <a:endParaRPr lang="fr-FR" sz="16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4238625" y="746125"/>
            <a:ext cx="4813300" cy="2308225"/>
          </a:xfrm>
          <a:prstGeom prst="rect">
            <a:avLst/>
          </a:prstGeom>
          <a:noFill/>
          <a:ln w="19050">
            <a:noFill/>
            <a:prstDash val="dashDot"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US" b="0">
                <a:latin typeface="Times New Roman" pitchFamily="18" charset="0"/>
              </a:rPr>
              <a:t> </a:t>
            </a:r>
            <a:r>
              <a:rPr lang="en-US">
                <a:solidFill>
                  <a:srgbClr val="FF0000"/>
                </a:solidFill>
                <a:latin typeface="Times New Roman" pitchFamily="18" charset="0"/>
              </a:rPr>
              <a:t>limited space available</a:t>
            </a:r>
            <a:r>
              <a:rPr lang="en-US" b="0">
                <a:latin typeface="Times New Roman" pitchFamily="18" charset="0"/>
              </a:rPr>
              <a:t> (~10 cm thickness)</a:t>
            </a:r>
          </a:p>
          <a:p>
            <a:pPr>
              <a:buFont typeface="Times New Roman" pitchFamily="18" charset="0"/>
              <a:buChar char="→"/>
            </a:pPr>
            <a:r>
              <a:rPr lang="en-US" b="0">
                <a:latin typeface="Times New Roman" pitchFamily="18" charset="0"/>
              </a:rPr>
              <a:t> limited neutron detection efficiency</a:t>
            </a:r>
          </a:p>
          <a:p>
            <a:pPr>
              <a:buFont typeface="Times New Roman" pitchFamily="18" charset="0"/>
              <a:buChar char="→"/>
            </a:pPr>
            <a:r>
              <a:rPr lang="en-US" b="0">
                <a:latin typeface="Times New Roman" pitchFamily="18" charset="0"/>
              </a:rPr>
              <a:t> no space for light guides upstream</a:t>
            </a:r>
          </a:p>
          <a:p>
            <a:pPr>
              <a:buClr>
                <a:schemeClr val="tx1"/>
              </a:buClr>
              <a:buFontTx/>
              <a:buChar char="•"/>
            </a:pPr>
            <a:r>
              <a:rPr lang="en-US" b="0">
                <a:latin typeface="Times New Roman" pitchFamily="18" charset="0"/>
              </a:rPr>
              <a:t> </a:t>
            </a:r>
            <a:r>
              <a:rPr lang="en-US">
                <a:solidFill>
                  <a:srgbClr val="FF0000"/>
                </a:solidFill>
                <a:latin typeface="Times New Roman" pitchFamily="18" charset="0"/>
              </a:rPr>
              <a:t>strong magnetic field </a:t>
            </a:r>
            <a:r>
              <a:rPr lang="en-US" b="0">
                <a:solidFill>
                  <a:schemeClr val="tx2"/>
                </a:solidFill>
                <a:latin typeface="Times New Roman" pitchFamily="18" charset="0"/>
              </a:rPr>
              <a:t>(~5 T)</a:t>
            </a:r>
          </a:p>
          <a:p>
            <a:pPr>
              <a:buClr>
                <a:schemeClr val="tx1"/>
              </a:buClr>
              <a:buFont typeface="Times New Roman" pitchFamily="18" charset="0"/>
              <a:buChar char="→"/>
            </a:pPr>
            <a:r>
              <a:rPr lang="en-US" b="0">
                <a:latin typeface="Times New Roman" pitchFamily="18" charset="0"/>
              </a:rPr>
              <a:t> problems for light readout 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b="0">
                <a:latin typeface="Times New Roman" pitchFamily="18" charset="0"/>
              </a:rPr>
              <a:t> </a:t>
            </a:r>
            <a:r>
              <a:rPr lang="en-US">
                <a:solidFill>
                  <a:srgbClr val="FF0000"/>
                </a:solidFill>
                <a:latin typeface="Times New Roman" pitchFamily="18" charset="0"/>
              </a:rPr>
              <a:t>CTOF</a:t>
            </a:r>
            <a:r>
              <a:rPr lang="en-US" b="0">
                <a:latin typeface="Times New Roman" pitchFamily="18" charset="0"/>
              </a:rPr>
              <a:t> can also be used for neutron detection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b="0">
                <a:latin typeface="Times New Roman" pitchFamily="18" charset="0"/>
              </a:rPr>
              <a:t> Central Tracker can work as a </a:t>
            </a:r>
            <a:r>
              <a:rPr lang="en-US">
                <a:solidFill>
                  <a:srgbClr val="FF0000"/>
                </a:solidFill>
                <a:latin typeface="Times New Roman" pitchFamily="18" charset="0"/>
              </a:rPr>
              <a:t>veto</a:t>
            </a:r>
            <a:r>
              <a:rPr lang="en-US" b="0">
                <a:latin typeface="Times New Roman" pitchFamily="18" charset="0"/>
              </a:rPr>
              <a:t> </a:t>
            </a:r>
            <a:r>
              <a:rPr lang="en-US">
                <a:solidFill>
                  <a:srgbClr val="FF0000"/>
                </a:solidFill>
                <a:latin typeface="Times New Roman" pitchFamily="18" charset="0"/>
              </a:rPr>
              <a:t>for charged particles</a:t>
            </a:r>
          </a:p>
        </p:txBody>
      </p:sp>
      <p:grpSp>
        <p:nvGrpSpPr>
          <p:cNvPr id="13315" name="Group 3"/>
          <p:cNvGrpSpPr>
            <a:grpSpLocks/>
          </p:cNvGrpSpPr>
          <p:nvPr/>
        </p:nvGrpSpPr>
        <p:grpSpPr bwMode="auto">
          <a:xfrm>
            <a:off x="312738" y="682625"/>
            <a:ext cx="3541712" cy="3403600"/>
            <a:chOff x="245" y="649"/>
            <a:chExt cx="2464" cy="2472"/>
          </a:xfrm>
        </p:grpSpPr>
        <p:pic>
          <p:nvPicPr>
            <p:cNvPr id="13320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5" y="649"/>
              <a:ext cx="2464" cy="24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21" name="Text Box 5"/>
            <p:cNvSpPr txBox="1">
              <a:spLocks noChangeArrowheads="1"/>
            </p:cNvSpPr>
            <p:nvPr/>
          </p:nvSpPr>
          <p:spPr bwMode="auto">
            <a:xfrm>
              <a:off x="510" y="2476"/>
              <a:ext cx="438" cy="2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rgbClr val="FFFF00"/>
                  </a:solidFill>
                  <a:latin typeface="Times New Roman" pitchFamily="18" charset="0"/>
                </a:rPr>
                <a:t>CND</a:t>
              </a:r>
            </a:p>
          </p:txBody>
        </p:sp>
        <p:sp>
          <p:nvSpPr>
            <p:cNvPr id="13322" name="Text Box 6"/>
            <p:cNvSpPr txBox="1">
              <a:spLocks noChangeArrowheads="1"/>
            </p:cNvSpPr>
            <p:nvPr/>
          </p:nvSpPr>
          <p:spPr bwMode="auto">
            <a:xfrm>
              <a:off x="298" y="1728"/>
              <a:ext cx="530" cy="2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rgbClr val="FFFF00"/>
                  </a:solidFill>
                  <a:latin typeface="Times New Roman" pitchFamily="18" charset="0"/>
                </a:rPr>
                <a:t>CTOF</a:t>
              </a:r>
            </a:p>
          </p:txBody>
        </p:sp>
        <p:sp>
          <p:nvSpPr>
            <p:cNvPr id="13323" name="Line 7"/>
            <p:cNvSpPr>
              <a:spLocks noChangeShapeType="1"/>
            </p:cNvSpPr>
            <p:nvPr/>
          </p:nvSpPr>
          <p:spPr bwMode="auto">
            <a:xfrm>
              <a:off x="803" y="1861"/>
              <a:ext cx="248" cy="91"/>
            </a:xfrm>
            <a:prstGeom prst="line">
              <a:avLst/>
            </a:prstGeom>
            <a:noFill/>
            <a:ln w="12700">
              <a:solidFill>
                <a:srgbClr val="FFFF00"/>
              </a:solidFill>
              <a:round/>
              <a:headEnd/>
              <a:tailEnd type="diamond" w="sm" len="lg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3324" name="Line 8"/>
            <p:cNvSpPr>
              <a:spLocks noChangeShapeType="1"/>
            </p:cNvSpPr>
            <p:nvPr/>
          </p:nvSpPr>
          <p:spPr bwMode="auto">
            <a:xfrm flipV="1">
              <a:off x="930" y="2306"/>
              <a:ext cx="222" cy="172"/>
            </a:xfrm>
            <a:prstGeom prst="line">
              <a:avLst/>
            </a:prstGeom>
            <a:noFill/>
            <a:ln w="12700">
              <a:solidFill>
                <a:srgbClr val="FFFF00"/>
              </a:solidFill>
              <a:round/>
              <a:headEnd/>
              <a:tailEnd type="diamond" w="sm" len="lg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3325" name="Line 9"/>
            <p:cNvSpPr>
              <a:spLocks noChangeShapeType="1"/>
            </p:cNvSpPr>
            <p:nvPr/>
          </p:nvSpPr>
          <p:spPr bwMode="auto">
            <a:xfrm flipV="1">
              <a:off x="936" y="2419"/>
              <a:ext cx="408" cy="57"/>
            </a:xfrm>
            <a:prstGeom prst="line">
              <a:avLst/>
            </a:prstGeom>
            <a:noFill/>
            <a:ln w="12700">
              <a:solidFill>
                <a:srgbClr val="FFFF00"/>
              </a:solidFill>
              <a:round/>
              <a:headEnd/>
              <a:tailEnd type="diamond" w="sm" len="lg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3326" name="Text Box 10"/>
            <p:cNvSpPr txBox="1">
              <a:spLocks noChangeArrowheads="1"/>
            </p:cNvSpPr>
            <p:nvPr/>
          </p:nvSpPr>
          <p:spPr bwMode="auto">
            <a:xfrm>
              <a:off x="1680" y="1713"/>
              <a:ext cx="639" cy="4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rgbClr val="FFFF00"/>
                  </a:solidFill>
                  <a:latin typeface="Times New Roman" pitchFamily="18" charset="0"/>
                </a:rPr>
                <a:t>Central</a:t>
              </a:r>
            </a:p>
            <a:p>
              <a:r>
                <a:rPr lang="en-US" sz="2000">
                  <a:solidFill>
                    <a:srgbClr val="FFFF00"/>
                  </a:solidFill>
                  <a:latin typeface="Times New Roman" pitchFamily="18" charset="0"/>
                </a:rPr>
                <a:t>Tracker</a:t>
              </a:r>
            </a:p>
          </p:txBody>
        </p:sp>
        <p:sp>
          <p:nvSpPr>
            <p:cNvPr id="13327" name="Line 11"/>
            <p:cNvSpPr>
              <a:spLocks noChangeShapeType="1"/>
            </p:cNvSpPr>
            <p:nvPr/>
          </p:nvSpPr>
          <p:spPr bwMode="auto">
            <a:xfrm flipH="1">
              <a:off x="1434" y="1872"/>
              <a:ext cx="267" cy="75"/>
            </a:xfrm>
            <a:prstGeom prst="line">
              <a:avLst/>
            </a:prstGeom>
            <a:noFill/>
            <a:ln w="12700">
              <a:solidFill>
                <a:srgbClr val="FFFF00"/>
              </a:solidFill>
              <a:round/>
              <a:headEnd/>
              <a:tailEnd type="oval" w="sm" len="sm"/>
            </a:ln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3316" name="Rectangle 12"/>
          <p:cNvSpPr>
            <a:spLocks noGrp="1" noChangeArrowheads="1"/>
          </p:cNvSpPr>
          <p:nvPr>
            <p:ph type="title"/>
          </p:nvPr>
        </p:nvSpPr>
        <p:spPr>
          <a:xfrm>
            <a:off x="468313" y="-115888"/>
            <a:ext cx="8229600" cy="922338"/>
          </a:xfrm>
          <a:noFill/>
        </p:spPr>
        <p:txBody>
          <a:bodyPr/>
          <a:lstStyle/>
          <a:p>
            <a:pPr eaLnBrk="1" hangingPunct="1"/>
            <a:r>
              <a:rPr lang="en-US" sz="3200" b="1" smtClean="0">
                <a:solidFill>
                  <a:srgbClr val="0000FF"/>
                </a:solidFill>
                <a:latin typeface="Times New Roman" pitchFamily="18" charset="0"/>
              </a:rPr>
              <a:t>CND: constraints and early R&amp;D results</a:t>
            </a:r>
          </a:p>
        </p:txBody>
      </p:sp>
      <p:sp>
        <p:nvSpPr>
          <p:cNvPr id="13317" name="Text Box 13"/>
          <p:cNvSpPr txBox="1">
            <a:spLocks noChangeArrowheads="1"/>
          </p:cNvSpPr>
          <p:nvPr/>
        </p:nvSpPr>
        <p:spPr bwMode="auto">
          <a:xfrm>
            <a:off x="5013325" y="3156453"/>
            <a:ext cx="3432175" cy="646113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Times New Roman" pitchFamily="18" charset="0"/>
              </a:rPr>
              <a:t>Detector type: </a:t>
            </a:r>
            <a:r>
              <a:rPr lang="en-US">
                <a:solidFill>
                  <a:srgbClr val="FF0000"/>
                </a:solidFill>
                <a:latin typeface="Times New Roman" pitchFamily="18" charset="0"/>
              </a:rPr>
              <a:t>scintillator barrel</a:t>
            </a:r>
          </a:p>
          <a:p>
            <a:pPr algn="ctr"/>
            <a:r>
              <a:rPr lang="en-US">
                <a:latin typeface="Times New Roman" pitchFamily="18" charset="0"/>
              </a:rPr>
              <a:t>3 radial layers, 48 bars per layer </a:t>
            </a:r>
          </a:p>
        </p:txBody>
      </p:sp>
      <p:sp>
        <p:nvSpPr>
          <p:cNvPr id="13318" name="Text Box 8"/>
          <p:cNvSpPr txBox="1">
            <a:spLocks noChangeArrowheads="1"/>
          </p:cNvSpPr>
          <p:nvPr/>
        </p:nvSpPr>
        <p:spPr bwMode="auto">
          <a:xfrm>
            <a:off x="0" y="4346575"/>
            <a:ext cx="5685211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dirty="0">
                <a:latin typeface="Times New Roman" pitchFamily="18" charset="0"/>
                <a:cs typeface="Times New Roman" pitchFamily="18" charset="0"/>
              </a:rPr>
              <a:t>Three kinds of </a:t>
            </a:r>
            <a:r>
              <a:rPr lang="en-GB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B-field-resistant </a:t>
            </a:r>
            <a:r>
              <a:rPr lang="en-GB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photodetectors</a:t>
            </a:r>
            <a:r>
              <a:rPr lang="en-GB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en-GB" dirty="0">
                <a:latin typeface="Times New Roman" pitchFamily="18" charset="0"/>
                <a:cs typeface="Times New Roman" pitchFamily="18" charset="0"/>
              </a:rPr>
              <a:t>tested (timing measurement with cosmic rays):</a:t>
            </a:r>
          </a:p>
          <a:p>
            <a:pPr>
              <a:buFont typeface="Arial" charset="0"/>
              <a:buChar char="•"/>
            </a:pPr>
            <a:r>
              <a:rPr lang="en-GB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SIPMs</a:t>
            </a:r>
            <a:r>
              <a:rPr lang="en-GB" dirty="0">
                <a:latin typeface="Times New Roman" pitchFamily="18" charset="0"/>
                <a:cs typeface="Times New Roman" pitchFamily="18" charset="0"/>
              </a:rPr>
              <a:t>: too small active area → too few photons</a:t>
            </a:r>
          </a:p>
          <a:p>
            <a:pPr>
              <a:buFont typeface="Arial" charset="0"/>
              <a:buChar char="•"/>
            </a:pPr>
            <a:r>
              <a:rPr lang="en-GB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APDs</a:t>
            </a:r>
            <a:r>
              <a:rPr lang="en-GB" dirty="0">
                <a:latin typeface="Times New Roman" pitchFamily="18" charset="0"/>
                <a:cs typeface="Times New Roman" pitchFamily="18" charset="0"/>
              </a:rPr>
              <a:t>: too high time resolution (2 ns)</a:t>
            </a:r>
          </a:p>
          <a:p>
            <a:pPr>
              <a:buFont typeface="Arial" charset="0"/>
              <a:buChar char="•"/>
            </a:pPr>
            <a:r>
              <a:rPr lang="en-GB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MCP-PMs</a:t>
            </a:r>
            <a:r>
              <a:rPr lang="en-GB" dirty="0">
                <a:latin typeface="Times New Roman" pitchFamily="18" charset="0"/>
                <a:cs typeface="Times New Roman" pitchFamily="18" charset="0"/>
              </a:rPr>
              <a:t>: good time resolution but big loss of </a:t>
            </a:r>
          </a:p>
          <a:p>
            <a:r>
              <a:rPr lang="en-GB" dirty="0">
                <a:latin typeface="Times New Roman" pitchFamily="18" charset="0"/>
                <a:cs typeface="Times New Roman" pitchFamily="18" charset="0"/>
              </a:rPr>
              <a:t>gain in magnetic field of a few T</a:t>
            </a:r>
          </a:p>
          <a:p>
            <a:pPr>
              <a:buFont typeface="Arial" charset="0"/>
              <a:buChar char="•"/>
            </a:pPr>
            <a:r>
              <a:rPr lang="en-GB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Matrices of SIPMs</a:t>
            </a:r>
            <a:r>
              <a:rPr lang="en-GB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GB" dirty="0" err="1" smtClean="0">
                <a:latin typeface="Times New Roman" pitchFamily="18" charset="0"/>
                <a:cs typeface="Times New Roman" pitchFamily="18" charset="0"/>
              </a:rPr>
              <a:t>Genova</a:t>
            </a: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/Glasgow): </a:t>
            </a:r>
            <a:r>
              <a:rPr lang="en-GB" dirty="0">
                <a:latin typeface="Times New Roman" pitchFamily="18" charset="0"/>
                <a:cs typeface="Times New Roman" pitchFamily="18" charset="0"/>
              </a:rPr>
              <a:t>promising, but </a:t>
            </a:r>
          </a:p>
          <a:p>
            <a:r>
              <a:rPr lang="en-GB" dirty="0">
                <a:latin typeface="Times New Roman" pitchFamily="18" charset="0"/>
                <a:cs typeface="Times New Roman" pitchFamily="18" charset="0"/>
              </a:rPr>
              <a:t>complex customized electronics needed</a:t>
            </a:r>
          </a:p>
          <a:p>
            <a:endParaRPr lang="en-GB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2" descr="C:\Users\bettane\Desktop\CLAS 12\Images\proto et démonstrateur\4.bmp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11763" y="3886703"/>
            <a:ext cx="3514725" cy="300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demi disqu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0200" y="1052513"/>
            <a:ext cx="4176713" cy="243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4" descr="dtecteur seu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644900"/>
            <a:ext cx="2592388" cy="217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5" descr="dtecteur seul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49275"/>
            <a:ext cx="2952750" cy="246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1" name="Rectangle 6"/>
          <p:cNvSpPr>
            <a:spLocks noChangeArrowheads="1"/>
          </p:cNvSpPr>
          <p:nvPr/>
        </p:nvSpPr>
        <p:spPr bwMode="auto">
          <a:xfrm>
            <a:off x="611188" y="44450"/>
            <a:ext cx="8207375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lang="en-GB" sz="32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Current design: the “U – turn”</a:t>
            </a:r>
          </a:p>
        </p:txBody>
      </p:sp>
      <p:sp>
        <p:nvSpPr>
          <p:cNvPr id="14342" name="Text Box 7"/>
          <p:cNvSpPr txBox="1">
            <a:spLocks noChangeArrowheads="1"/>
          </p:cNvSpPr>
          <p:nvPr/>
        </p:nvSpPr>
        <p:spPr bwMode="auto">
          <a:xfrm>
            <a:off x="-49307" y="6385263"/>
            <a:ext cx="4963923" cy="369332"/>
          </a:xfrm>
          <a:prstGeom prst="rect">
            <a:avLst/>
          </a:prstGeom>
          <a:solidFill>
            <a:srgbClr val="FFCC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i="1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fr-FR" i="1" dirty="0" err="1">
                <a:latin typeface="Times New Roman" pitchFamily="18" charset="0"/>
                <a:cs typeface="Times New Roman" pitchFamily="18" charset="0"/>
              </a:rPr>
              <a:t>Thanks</a:t>
            </a:r>
            <a:r>
              <a:rPr lang="fr-FR" i="1" dirty="0">
                <a:latin typeface="Times New Roman" pitchFamily="18" charset="0"/>
                <a:cs typeface="Times New Roman" pitchFamily="18" charset="0"/>
              </a:rPr>
              <a:t> to Julien </a:t>
            </a:r>
            <a:r>
              <a:rPr lang="fr-FR" i="1" dirty="0" err="1" smtClean="0">
                <a:latin typeface="Times New Roman" pitchFamily="18" charset="0"/>
                <a:cs typeface="Times New Roman" pitchFamily="18" charset="0"/>
              </a:rPr>
              <a:t>Bettane</a:t>
            </a:r>
            <a:r>
              <a:rPr lang="fr-FR" i="1" dirty="0" smtClean="0">
                <a:latin typeface="Times New Roman" pitchFamily="18" charset="0"/>
                <a:cs typeface="Times New Roman" pitchFamily="18" charset="0"/>
              </a:rPr>
              <a:t>, J. </a:t>
            </a:r>
            <a:r>
              <a:rPr lang="fr-FR" i="1" dirty="0" err="1" smtClean="0">
                <a:latin typeface="Times New Roman" pitchFamily="18" charset="0"/>
                <a:cs typeface="Times New Roman" pitchFamily="18" charset="0"/>
              </a:rPr>
              <a:t>Pouthas</a:t>
            </a:r>
            <a:r>
              <a:rPr lang="fr-FR" i="1" dirty="0" smtClean="0">
                <a:latin typeface="Times New Roman" pitchFamily="18" charset="0"/>
                <a:cs typeface="Times New Roman" pitchFamily="18" charset="0"/>
              </a:rPr>
              <a:t>, P. Rosier  </a:t>
            </a:r>
            <a:endParaRPr lang="fr-FR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343" name="Text Box 8"/>
          <p:cNvSpPr txBox="1">
            <a:spLocks noChangeArrowheads="1"/>
          </p:cNvSpPr>
          <p:nvPr/>
        </p:nvSpPr>
        <p:spPr bwMode="auto">
          <a:xfrm>
            <a:off x="6588125" y="908050"/>
            <a:ext cx="23241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>
                <a:latin typeface="Times New Roman" pitchFamily="18" charset="0"/>
                <a:cs typeface="Times New Roman" pitchFamily="18" charset="0"/>
              </a:rPr>
              <a:t>Two neighboring bars are connected via a </a:t>
            </a:r>
            <a:r>
              <a:rPr lang="fr-FR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semi-circular light guide</a:t>
            </a:r>
          </a:p>
        </p:txBody>
      </p:sp>
      <p:sp>
        <p:nvSpPr>
          <p:cNvPr id="14344" name="Text Box 9"/>
          <p:cNvSpPr txBox="1">
            <a:spLocks noChangeArrowheads="1"/>
          </p:cNvSpPr>
          <p:nvPr/>
        </p:nvSpPr>
        <p:spPr bwMode="auto">
          <a:xfrm>
            <a:off x="2762250" y="2122488"/>
            <a:ext cx="2735263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>
                <a:latin typeface="Times New Roman" pitchFamily="18" charset="0"/>
                <a:cs typeface="Times New Roman" pitchFamily="18" charset="0"/>
              </a:rPr>
              <a:t>One of the two bars</a:t>
            </a:r>
          </a:p>
          <a:p>
            <a:pPr algn="ctr"/>
            <a:r>
              <a:rPr lang="fr-FR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acts as the « light guide » </a:t>
            </a:r>
            <a:r>
              <a:rPr lang="fr-FR">
                <a:latin typeface="Times New Roman" pitchFamily="18" charset="0"/>
                <a:cs typeface="Times New Roman" pitchFamily="18" charset="0"/>
              </a:rPr>
              <a:t>for the other one</a:t>
            </a:r>
          </a:p>
        </p:txBody>
      </p:sp>
      <p:sp>
        <p:nvSpPr>
          <p:cNvPr id="14345" name="Text Box 10"/>
          <p:cNvSpPr txBox="1">
            <a:spLocks noChangeArrowheads="1"/>
          </p:cNvSpPr>
          <p:nvPr/>
        </p:nvSpPr>
        <p:spPr bwMode="auto">
          <a:xfrm>
            <a:off x="2570163" y="3765550"/>
            <a:ext cx="2305050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>
                <a:latin typeface="Times New Roman" pitchFamily="18" charset="0"/>
                <a:cs typeface="Times New Roman" pitchFamily="18" charset="0"/>
              </a:rPr>
              <a:t>The light comes out </a:t>
            </a:r>
            <a:r>
              <a:rPr lang="fr-FR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only from one side of the CND</a:t>
            </a:r>
            <a:r>
              <a:rPr lang="fr-FR">
                <a:latin typeface="Times New Roman" pitchFamily="18" charset="0"/>
                <a:cs typeface="Times New Roman" pitchFamily="18" charset="0"/>
              </a:rPr>
              <a:t>, goes through bent light guides (1.5m) arriving to PMTs, placed in the </a:t>
            </a:r>
            <a:r>
              <a:rPr lang="fr-FR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low-field region</a:t>
            </a:r>
          </a:p>
        </p:txBody>
      </p:sp>
      <p:pic>
        <p:nvPicPr>
          <p:cNvPr id="14346" name="Image 6" descr="Champmagnetique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92663" y="3484563"/>
            <a:ext cx="4351337" cy="3373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347" name="Connecteur droit avec flèche 11"/>
          <p:cNvCxnSpPr>
            <a:cxnSpLocks noChangeShapeType="1"/>
          </p:cNvCxnSpPr>
          <p:nvPr/>
        </p:nvCxnSpPr>
        <p:spPr bwMode="auto">
          <a:xfrm rot="16200000" flipH="1">
            <a:off x="6006307" y="3785394"/>
            <a:ext cx="544512" cy="1968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4348" name="ZoneTexte 12"/>
          <p:cNvSpPr txBox="1">
            <a:spLocks noChangeArrowheads="1"/>
          </p:cNvSpPr>
          <p:nvPr/>
        </p:nvSpPr>
        <p:spPr bwMode="auto">
          <a:xfrm>
            <a:off x="5753100" y="3287713"/>
            <a:ext cx="1449388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60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PMTs location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4" name="Text Box 4"/>
          <p:cNvSpPr txBox="1">
            <a:spLocks noChangeArrowheads="1"/>
          </p:cNvSpPr>
          <p:nvPr/>
        </p:nvSpPr>
        <p:spPr bwMode="auto">
          <a:xfrm>
            <a:off x="0" y="188913"/>
            <a:ext cx="9144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it-IT" sz="40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5363" name="Text Box 53"/>
          <p:cNvSpPr txBox="1">
            <a:spLocks noChangeArrowheads="1"/>
          </p:cNvSpPr>
          <p:nvPr/>
        </p:nvSpPr>
        <p:spPr bwMode="auto">
          <a:xfrm>
            <a:off x="0" y="188913"/>
            <a:ext cx="91440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One-layer prototype</a:t>
            </a:r>
            <a:endParaRPr lang="it-IT" sz="360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5364" name="Image 24" descr="568_0552.JPG"/>
          <p:cNvPicPr>
            <a:picLocks noChangeAspect="1"/>
          </p:cNvPicPr>
          <p:nvPr/>
        </p:nvPicPr>
        <p:blipFill>
          <a:blip r:embed="rId3" cstate="print"/>
          <a:srcRect t="4201" b="4800"/>
          <a:stretch>
            <a:fillRect/>
          </a:stretch>
        </p:blipFill>
        <p:spPr bwMode="auto">
          <a:xfrm>
            <a:off x="752475" y="1662113"/>
            <a:ext cx="7615238" cy="389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5" name="Text Box 6"/>
          <p:cNvSpPr txBox="1">
            <a:spLocks noChangeArrowheads="1"/>
          </p:cNvSpPr>
          <p:nvPr/>
        </p:nvSpPr>
        <p:spPr bwMode="auto">
          <a:xfrm>
            <a:off x="80963" y="1009650"/>
            <a:ext cx="8936037" cy="646113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scintillators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BC408 (700 mm long) coupled to two PMTs R2083 by means of 1500 mm long light guide, wrapping with Al foil, semicircular light guide at the “u-turn”</a:t>
            </a:r>
          </a:p>
        </p:txBody>
      </p:sp>
      <p:sp>
        <p:nvSpPr>
          <p:cNvPr id="15366" name="ZoneTexte 8"/>
          <p:cNvSpPr txBox="1">
            <a:spLocks noChangeArrowheads="1"/>
          </p:cNvSpPr>
          <p:nvPr/>
        </p:nvSpPr>
        <p:spPr bwMode="auto">
          <a:xfrm>
            <a:off x="6748463" y="6407150"/>
            <a:ext cx="2293937" cy="369888"/>
          </a:xfrm>
          <a:prstGeom prst="rect">
            <a:avLst/>
          </a:prstGeom>
          <a:solidFill>
            <a:srgbClr val="FFCC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i="1">
                <a:latin typeface="Times New Roman" pitchFamily="18" charset="0"/>
                <a:cs typeface="Times New Roman" pitchFamily="18" charset="0"/>
              </a:rPr>
              <a:t>Thanks to Giulia Hull</a:t>
            </a:r>
          </a:p>
        </p:txBody>
      </p:sp>
      <p:pic>
        <p:nvPicPr>
          <p:cNvPr id="15367" name="Picture 7" descr="D:\Giulia\Lavoro\Foto\CLAS12\scintill16012010 012.jpg"/>
          <p:cNvPicPr>
            <a:picLocks noChangeAspect="1" noChangeArrowheads="1"/>
          </p:cNvPicPr>
          <p:nvPr/>
        </p:nvPicPr>
        <p:blipFill>
          <a:blip r:embed="rId4" cstate="print"/>
          <a:srcRect t="24242" b="45454"/>
          <a:stretch>
            <a:fillRect/>
          </a:stretch>
        </p:blipFill>
        <p:spPr bwMode="auto">
          <a:xfrm>
            <a:off x="0" y="5778500"/>
            <a:ext cx="4752975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4" name="Text Box 4"/>
          <p:cNvSpPr txBox="1">
            <a:spLocks noChangeArrowheads="1"/>
          </p:cNvSpPr>
          <p:nvPr/>
        </p:nvSpPr>
        <p:spPr bwMode="auto">
          <a:xfrm>
            <a:off x="0" y="188913"/>
            <a:ext cx="9144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it-IT" sz="40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aphicFrame>
        <p:nvGraphicFramePr>
          <p:cNvPr id="10" name="Graphique 9"/>
          <p:cNvGraphicFramePr/>
          <p:nvPr/>
        </p:nvGraphicFramePr>
        <p:xfrm>
          <a:off x="1979712" y="3140968"/>
          <a:ext cx="5112568" cy="34563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6388" name="Groupe 26"/>
          <p:cNvGrpSpPr>
            <a:grpSpLocks/>
          </p:cNvGrpSpPr>
          <p:nvPr/>
        </p:nvGrpSpPr>
        <p:grpSpPr bwMode="auto">
          <a:xfrm>
            <a:off x="2051050" y="1989138"/>
            <a:ext cx="5641975" cy="1111250"/>
            <a:chOff x="2555776" y="1708488"/>
            <a:chExt cx="5640769" cy="1112209"/>
          </a:xfrm>
        </p:grpSpPr>
        <p:sp>
          <p:nvSpPr>
            <p:cNvPr id="16398" name="Rectangle 19"/>
            <p:cNvSpPr>
              <a:spLocks noChangeArrowheads="1"/>
            </p:cNvSpPr>
            <p:nvPr/>
          </p:nvSpPr>
          <p:spPr bwMode="auto">
            <a:xfrm rot="273042">
              <a:off x="5152666" y="2442823"/>
              <a:ext cx="2376487" cy="210443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sz="1400"/>
                <a:t>Light guide</a:t>
              </a:r>
              <a:endParaRPr lang="fr-FR" sz="1400"/>
            </a:p>
          </p:txBody>
        </p:sp>
        <p:sp>
          <p:nvSpPr>
            <p:cNvPr id="16399" name="Rectangle 19"/>
            <p:cNvSpPr>
              <a:spLocks noChangeArrowheads="1"/>
            </p:cNvSpPr>
            <p:nvPr/>
          </p:nvSpPr>
          <p:spPr bwMode="auto">
            <a:xfrm rot="-479282">
              <a:off x="5151157" y="2008929"/>
              <a:ext cx="2376487" cy="210443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sz="1400"/>
                <a:t>Light guide</a:t>
              </a:r>
              <a:endParaRPr lang="fr-FR" sz="1400"/>
            </a:p>
          </p:txBody>
        </p:sp>
        <p:sp>
          <p:nvSpPr>
            <p:cNvPr id="16400" name="Rectangle 21"/>
            <p:cNvSpPr>
              <a:spLocks noChangeArrowheads="1"/>
            </p:cNvSpPr>
            <p:nvPr/>
          </p:nvSpPr>
          <p:spPr bwMode="auto">
            <a:xfrm rot="-804932">
              <a:off x="7475820" y="1708488"/>
              <a:ext cx="720725" cy="28733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sz="1400">
                  <a:solidFill>
                    <a:schemeClr val="bg1"/>
                  </a:solidFill>
                </a:rPr>
                <a:t>PMT D</a:t>
              </a:r>
              <a:endParaRPr lang="fr-FR" sz="1400">
                <a:solidFill>
                  <a:schemeClr val="bg1"/>
                </a:solidFill>
              </a:endParaRPr>
            </a:p>
          </p:txBody>
        </p:sp>
        <p:sp>
          <p:nvSpPr>
            <p:cNvPr id="16401" name="Rectangle 20"/>
            <p:cNvSpPr>
              <a:spLocks noChangeArrowheads="1"/>
            </p:cNvSpPr>
            <p:nvPr/>
          </p:nvSpPr>
          <p:spPr bwMode="auto">
            <a:xfrm rot="395979">
              <a:off x="7466444" y="2533360"/>
              <a:ext cx="720725" cy="28733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sz="1400">
                  <a:solidFill>
                    <a:schemeClr val="bg1"/>
                  </a:solidFill>
                </a:rPr>
                <a:t>PMT N</a:t>
              </a:r>
              <a:endParaRPr lang="fr-FR" sz="1400">
                <a:solidFill>
                  <a:schemeClr val="bg1"/>
                </a:solidFill>
              </a:endParaRPr>
            </a:p>
          </p:txBody>
        </p:sp>
        <p:sp>
          <p:nvSpPr>
            <p:cNvPr id="17" name="Ellipse 16"/>
            <p:cNvSpPr/>
            <p:nvPr/>
          </p:nvSpPr>
          <p:spPr>
            <a:xfrm>
              <a:off x="2555776" y="2159727"/>
              <a:ext cx="549158" cy="403573"/>
            </a:xfrm>
            <a:prstGeom prst="ellipse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403" name="Rectangle 19"/>
            <p:cNvSpPr>
              <a:spLocks noChangeArrowheads="1"/>
            </p:cNvSpPr>
            <p:nvPr/>
          </p:nvSpPr>
          <p:spPr bwMode="auto">
            <a:xfrm>
              <a:off x="2835176" y="2155205"/>
              <a:ext cx="2376487" cy="21602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 sz="1400"/>
            </a:p>
          </p:txBody>
        </p:sp>
        <p:sp>
          <p:nvSpPr>
            <p:cNvPr id="16404" name="Rectangle 19"/>
            <p:cNvSpPr>
              <a:spLocks noChangeArrowheads="1"/>
            </p:cNvSpPr>
            <p:nvPr/>
          </p:nvSpPr>
          <p:spPr bwMode="auto">
            <a:xfrm>
              <a:off x="2835176" y="2371229"/>
              <a:ext cx="2376487" cy="19367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sz="1400"/>
                <a:t>Scintillator</a:t>
              </a:r>
              <a:endParaRPr lang="fr-FR" sz="1400"/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2863685" y="2105706"/>
              <a:ext cx="153955" cy="25421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050" dirty="0">
                  <a:solidFill>
                    <a:srgbClr val="7030A0"/>
                  </a:solidFill>
                </a:rPr>
                <a:t>x</a:t>
              </a: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5025398" y="2105706"/>
              <a:ext cx="152367" cy="25421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050" dirty="0">
                  <a:solidFill>
                    <a:srgbClr val="7030A0"/>
                  </a:solidFill>
                </a:rPr>
                <a:t>x</a:t>
              </a:r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3935019" y="2105706"/>
              <a:ext cx="153954" cy="25421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050" dirty="0">
                  <a:solidFill>
                    <a:srgbClr val="7030A0"/>
                  </a:solidFill>
                </a:rPr>
                <a:t>x</a:t>
              </a: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3368402" y="2105706"/>
              <a:ext cx="152367" cy="25421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050" dirty="0">
                  <a:solidFill>
                    <a:srgbClr val="7030A0"/>
                  </a:solidFill>
                </a:rPr>
                <a:t>x</a:t>
              </a: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4511158" y="2105706"/>
              <a:ext cx="153955" cy="25421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050" dirty="0">
                  <a:solidFill>
                    <a:srgbClr val="7030A0"/>
                  </a:solidFill>
                </a:rPr>
                <a:t>x</a:t>
              </a:r>
            </a:p>
          </p:txBody>
        </p:sp>
      </p:grpSp>
      <p:cxnSp>
        <p:nvCxnSpPr>
          <p:cNvPr id="28" name="Connecteur droit avec flèche 27"/>
          <p:cNvCxnSpPr/>
          <p:nvPr/>
        </p:nvCxnSpPr>
        <p:spPr bwMode="auto">
          <a:xfrm>
            <a:off x="2195513" y="2276475"/>
            <a:ext cx="3024187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390" name="ZoneTexte 28"/>
          <p:cNvSpPr txBox="1">
            <a:spLocks noChangeArrowheads="1"/>
          </p:cNvSpPr>
          <p:nvPr/>
        </p:nvSpPr>
        <p:spPr bwMode="auto">
          <a:xfrm>
            <a:off x="4937125" y="1814513"/>
            <a:ext cx="4984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  <a:latin typeface="Script MT Bold" pitchFamily="66" charset="0"/>
              </a:rPr>
              <a:t>X</a:t>
            </a:r>
            <a:r>
              <a:rPr lang="en-US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6391" name="ZoneTexte 29"/>
          <p:cNvSpPr txBox="1">
            <a:spLocks noChangeArrowheads="1"/>
          </p:cNvSpPr>
          <p:nvPr/>
        </p:nvSpPr>
        <p:spPr bwMode="auto">
          <a:xfrm>
            <a:off x="2268538" y="1916113"/>
            <a:ext cx="2497137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Script MT Bold" pitchFamily="66" charset="0"/>
              </a:rPr>
              <a:t>-2      -1          0         1        2</a:t>
            </a:r>
          </a:p>
        </p:txBody>
      </p:sp>
      <p:sp>
        <p:nvSpPr>
          <p:cNvPr id="16392" name="Text Box 53"/>
          <p:cNvSpPr txBox="1">
            <a:spLocks noChangeArrowheads="1"/>
          </p:cNvSpPr>
          <p:nvPr/>
        </p:nvSpPr>
        <p:spPr bwMode="auto">
          <a:xfrm>
            <a:off x="0" y="188913"/>
            <a:ext cx="91440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One-layer prototype</a:t>
            </a:r>
            <a:endParaRPr lang="it-IT" sz="360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393" name="Text Box 6"/>
          <p:cNvSpPr txBox="1">
            <a:spLocks noChangeArrowheads="1"/>
          </p:cNvSpPr>
          <p:nvPr/>
        </p:nvSpPr>
        <p:spPr bwMode="auto">
          <a:xfrm>
            <a:off x="80963" y="1009650"/>
            <a:ext cx="8936037" cy="646113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scintillators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BC408 (700 mm long) coupled to two PMTs R2083 by means of 1500 mm long light guide, wrapping with Al foil, semicircular light guide at the “u-turn”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2592388" y="3600450"/>
            <a:ext cx="312737" cy="260350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fr-FR" sz="1100" b="0" dirty="0">
                <a:latin typeface="+mj-lt"/>
              </a:rPr>
              <a:t>D</a:t>
            </a:r>
          </a:p>
        </p:txBody>
      </p:sp>
      <p:sp>
        <p:nvSpPr>
          <p:cNvPr id="16395" name="ZoneTexte 26"/>
          <p:cNvSpPr txBox="1">
            <a:spLocks noChangeArrowheads="1"/>
          </p:cNvSpPr>
          <p:nvPr/>
        </p:nvSpPr>
        <p:spPr bwMode="auto">
          <a:xfrm>
            <a:off x="6748463" y="6407150"/>
            <a:ext cx="2293937" cy="369888"/>
          </a:xfrm>
          <a:prstGeom prst="rect">
            <a:avLst/>
          </a:prstGeom>
          <a:solidFill>
            <a:srgbClr val="FFCC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i="1">
                <a:latin typeface="Times New Roman" pitchFamily="18" charset="0"/>
                <a:cs typeface="Times New Roman" pitchFamily="18" charset="0"/>
              </a:rPr>
              <a:t>Thanks to Giulia Hull</a:t>
            </a:r>
          </a:p>
        </p:txBody>
      </p:sp>
      <p:cxnSp>
        <p:nvCxnSpPr>
          <p:cNvPr id="16396" name="Connecteur droit avec flèche 28"/>
          <p:cNvCxnSpPr>
            <a:cxnSpLocks noChangeShapeType="1"/>
          </p:cNvCxnSpPr>
          <p:nvPr/>
        </p:nvCxnSpPr>
        <p:spPr bwMode="auto">
          <a:xfrm rot="16200000" flipH="1">
            <a:off x="2436019" y="4901407"/>
            <a:ext cx="903287" cy="1270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sp>
        <p:nvSpPr>
          <p:cNvPr id="16397" name="ZoneTexte 30"/>
          <p:cNvSpPr txBox="1">
            <a:spLocks noChangeArrowheads="1"/>
          </p:cNvSpPr>
          <p:nvPr/>
        </p:nvSpPr>
        <p:spPr bwMode="auto">
          <a:xfrm>
            <a:off x="2940050" y="4699000"/>
            <a:ext cx="385762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600">
                <a:latin typeface="Times New Roman" pitchFamily="18" charset="0"/>
                <a:cs typeface="Times New Roman" pitchFamily="18" charset="0"/>
              </a:rPr>
              <a:t>A factor of 2 loss of light due to the u-turn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4" name="Text Box 4"/>
          <p:cNvSpPr txBox="1">
            <a:spLocks noChangeArrowheads="1"/>
          </p:cNvSpPr>
          <p:nvPr/>
        </p:nvSpPr>
        <p:spPr bwMode="auto">
          <a:xfrm>
            <a:off x="0" y="188913"/>
            <a:ext cx="9144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it-IT" sz="40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aphicFrame>
        <p:nvGraphicFramePr>
          <p:cNvPr id="12" name="Graphique 11"/>
          <p:cNvGraphicFramePr/>
          <p:nvPr/>
        </p:nvGraphicFramePr>
        <p:xfrm>
          <a:off x="1619672" y="1988840"/>
          <a:ext cx="5832648" cy="3528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412" name="Rectangle 12"/>
          <p:cNvSpPr>
            <a:spLocks noChangeArrowheads="1"/>
          </p:cNvSpPr>
          <p:nvPr/>
        </p:nvSpPr>
        <p:spPr bwMode="auto">
          <a:xfrm>
            <a:off x="2938463" y="5775325"/>
            <a:ext cx="3473450" cy="830263"/>
          </a:xfrm>
          <a:prstGeom prst="rect">
            <a:avLst/>
          </a:prstGeom>
          <a:gradFill rotWithShape="1">
            <a:gsLst>
              <a:gs pos="0">
                <a:srgbClr val="83D3FF"/>
              </a:gs>
              <a:gs pos="50000">
                <a:srgbClr val="B5E2FF"/>
              </a:gs>
              <a:gs pos="100000">
                <a:srgbClr val="DBF0FF"/>
              </a:gs>
            </a:gsLst>
            <a:lin ang="5400000" scaled="1"/>
          </a:gradFill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/>
              <a:t>PMT D </a:t>
            </a:r>
            <a:r>
              <a:rPr lang="en-US" sz="2400">
                <a:sym typeface="Symbol" pitchFamily="18" charset="2"/>
              </a:rPr>
              <a:t> [105, 136] ps</a:t>
            </a:r>
          </a:p>
          <a:p>
            <a:r>
              <a:rPr lang="en-US" sz="2400">
                <a:sym typeface="Symbol" pitchFamily="18" charset="2"/>
              </a:rPr>
              <a:t>PMT N  [194, 262] ps</a:t>
            </a:r>
            <a:endParaRPr lang="en-US" sz="2400"/>
          </a:p>
        </p:txBody>
      </p:sp>
      <p:sp>
        <p:nvSpPr>
          <p:cNvPr id="17413" name="Rectangle 21"/>
          <p:cNvSpPr>
            <a:spLocks noChangeArrowheads="1"/>
          </p:cNvSpPr>
          <p:nvPr/>
        </p:nvSpPr>
        <p:spPr bwMode="auto">
          <a:xfrm>
            <a:off x="6732588" y="4005263"/>
            <a:ext cx="720725" cy="28733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400">
                <a:solidFill>
                  <a:schemeClr val="bg1"/>
                </a:solidFill>
              </a:rPr>
              <a:t>PMT D</a:t>
            </a:r>
            <a:endParaRPr lang="fr-FR" sz="1400">
              <a:solidFill>
                <a:schemeClr val="bg1"/>
              </a:solidFill>
            </a:endParaRPr>
          </a:p>
        </p:txBody>
      </p:sp>
      <p:sp>
        <p:nvSpPr>
          <p:cNvPr id="17414" name="Rectangle 21"/>
          <p:cNvSpPr>
            <a:spLocks noChangeArrowheads="1"/>
          </p:cNvSpPr>
          <p:nvPr/>
        </p:nvSpPr>
        <p:spPr bwMode="auto">
          <a:xfrm>
            <a:off x="6588125" y="2492375"/>
            <a:ext cx="720725" cy="28733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400">
                <a:solidFill>
                  <a:schemeClr val="bg1"/>
                </a:solidFill>
              </a:rPr>
              <a:t>PMT N</a:t>
            </a:r>
            <a:endParaRPr lang="fr-FR" sz="1400">
              <a:solidFill>
                <a:schemeClr val="bg1"/>
              </a:solidFill>
            </a:endParaRPr>
          </a:p>
        </p:txBody>
      </p:sp>
      <p:sp>
        <p:nvSpPr>
          <p:cNvPr id="17415" name="Rectangle 21"/>
          <p:cNvSpPr>
            <a:spLocks noChangeArrowheads="1"/>
          </p:cNvSpPr>
          <p:nvPr/>
        </p:nvSpPr>
        <p:spPr bwMode="auto">
          <a:xfrm>
            <a:off x="6732588" y="4508500"/>
            <a:ext cx="720725" cy="28733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400">
                <a:solidFill>
                  <a:schemeClr val="bg1"/>
                </a:solidFill>
              </a:rPr>
              <a:t>TRG</a:t>
            </a:r>
            <a:endParaRPr lang="fr-FR" sz="1400">
              <a:solidFill>
                <a:schemeClr val="bg1"/>
              </a:solidFill>
            </a:endParaRPr>
          </a:p>
        </p:txBody>
      </p:sp>
      <p:sp>
        <p:nvSpPr>
          <p:cNvPr id="17416" name="Text Box 53"/>
          <p:cNvSpPr txBox="1">
            <a:spLocks noChangeArrowheads="1"/>
          </p:cNvSpPr>
          <p:nvPr/>
        </p:nvSpPr>
        <p:spPr bwMode="auto">
          <a:xfrm>
            <a:off x="0" y="188913"/>
            <a:ext cx="91440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One-layer prototype</a:t>
            </a:r>
            <a:endParaRPr lang="it-IT" sz="360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417" name="Text Box 6"/>
          <p:cNvSpPr txBox="1">
            <a:spLocks noChangeArrowheads="1"/>
          </p:cNvSpPr>
          <p:nvPr/>
        </p:nvSpPr>
        <p:spPr bwMode="auto">
          <a:xfrm>
            <a:off x="80963" y="1009650"/>
            <a:ext cx="8936037" cy="646113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scintillators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BC408 (700 mm long) coupled to two PMTs R2083 by means of 1500 mm long light guide, wrapping with Al foil, semicircular light guide at the “u-turn”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2754313" y="2152650"/>
            <a:ext cx="312737" cy="26193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fr-FR" sz="1100" b="0" dirty="0">
                <a:latin typeface="+mj-lt"/>
              </a:rPr>
              <a:t>D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2779713" y="2444750"/>
            <a:ext cx="312737" cy="260350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fr-FR" sz="1100" b="0" dirty="0">
                <a:latin typeface="+mj-lt"/>
              </a:rPr>
              <a:t>N</a:t>
            </a:r>
          </a:p>
        </p:txBody>
      </p:sp>
      <p:sp>
        <p:nvSpPr>
          <p:cNvPr id="17420" name="ZoneTexte 13"/>
          <p:cNvSpPr txBox="1">
            <a:spLocks noChangeArrowheads="1"/>
          </p:cNvSpPr>
          <p:nvPr/>
        </p:nvSpPr>
        <p:spPr bwMode="auto">
          <a:xfrm>
            <a:off x="6748463" y="6407150"/>
            <a:ext cx="2293937" cy="369888"/>
          </a:xfrm>
          <a:prstGeom prst="rect">
            <a:avLst/>
          </a:prstGeom>
          <a:solidFill>
            <a:srgbClr val="FFCC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i="1">
                <a:latin typeface="Times New Roman" pitchFamily="18" charset="0"/>
                <a:cs typeface="Times New Roman" pitchFamily="18" charset="0"/>
              </a:rPr>
              <a:t>Thanks to Giulia Hull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4" name="Text Box 4"/>
          <p:cNvSpPr txBox="1">
            <a:spLocks noChangeArrowheads="1"/>
          </p:cNvSpPr>
          <p:nvPr/>
        </p:nvSpPr>
        <p:spPr bwMode="auto">
          <a:xfrm>
            <a:off x="0" y="188913"/>
            <a:ext cx="9144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it-IT" sz="40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9459" name="Text Box 53"/>
          <p:cNvSpPr txBox="1">
            <a:spLocks noChangeArrowheads="1"/>
          </p:cNvSpPr>
          <p:nvPr/>
        </p:nvSpPr>
        <p:spPr bwMode="auto">
          <a:xfrm>
            <a:off x="0" y="188913"/>
            <a:ext cx="91440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Mechanics and integration</a:t>
            </a:r>
            <a:endParaRPr lang="it-IT" sz="360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9460" name="Image 9" descr="1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713" y="1268413"/>
            <a:ext cx="5761037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1" name="ZoneTexte 17"/>
          <p:cNvSpPr txBox="1">
            <a:spLocks noChangeArrowheads="1"/>
          </p:cNvSpPr>
          <p:nvPr/>
        </p:nvSpPr>
        <p:spPr bwMode="auto">
          <a:xfrm>
            <a:off x="5003800" y="1341438"/>
            <a:ext cx="2452688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Semicircular light guides</a:t>
            </a:r>
          </a:p>
        </p:txBody>
      </p:sp>
      <p:sp>
        <p:nvSpPr>
          <p:cNvPr id="19462" name="ZoneTexte 18"/>
          <p:cNvSpPr txBox="1">
            <a:spLocks noChangeArrowheads="1"/>
          </p:cNvSpPr>
          <p:nvPr/>
        </p:nvSpPr>
        <p:spPr bwMode="auto">
          <a:xfrm>
            <a:off x="6300788" y="3860800"/>
            <a:ext cx="12827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Scintillators</a:t>
            </a:r>
          </a:p>
        </p:txBody>
      </p:sp>
      <p:sp>
        <p:nvSpPr>
          <p:cNvPr id="19463" name="ZoneTexte 19"/>
          <p:cNvSpPr txBox="1">
            <a:spLocks noChangeArrowheads="1"/>
          </p:cNvSpPr>
          <p:nvPr/>
        </p:nvSpPr>
        <p:spPr bwMode="auto">
          <a:xfrm>
            <a:off x="5795963" y="4292600"/>
            <a:ext cx="1208087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Light guide</a:t>
            </a:r>
          </a:p>
        </p:txBody>
      </p:sp>
      <p:sp>
        <p:nvSpPr>
          <p:cNvPr id="19464" name="ZoneTexte 22"/>
          <p:cNvSpPr txBox="1">
            <a:spLocks noChangeArrowheads="1"/>
          </p:cNvSpPr>
          <p:nvPr/>
        </p:nvSpPr>
        <p:spPr bwMode="auto">
          <a:xfrm>
            <a:off x="5440363" y="5229225"/>
            <a:ext cx="6223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PMTs</a:t>
            </a:r>
          </a:p>
        </p:txBody>
      </p:sp>
      <p:cxnSp>
        <p:nvCxnSpPr>
          <p:cNvPr id="19465" name="Connecteur droit avec flèche 26"/>
          <p:cNvCxnSpPr>
            <a:cxnSpLocks noChangeShapeType="1"/>
            <a:stCxn id="19464" idx="0"/>
          </p:cNvCxnSpPr>
          <p:nvPr/>
        </p:nvCxnSpPr>
        <p:spPr bwMode="auto">
          <a:xfrm rot="16200000" flipV="1">
            <a:off x="5378450" y="4856163"/>
            <a:ext cx="287337" cy="458788"/>
          </a:xfrm>
          <a:prstGeom prst="straightConnector1">
            <a:avLst/>
          </a:prstGeom>
          <a:noFill/>
          <a:ln w="28575" algn="ctr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19466" name="Connecteur droit avec flèche 27"/>
          <p:cNvCxnSpPr>
            <a:cxnSpLocks noChangeShapeType="1"/>
          </p:cNvCxnSpPr>
          <p:nvPr/>
        </p:nvCxnSpPr>
        <p:spPr bwMode="auto">
          <a:xfrm rot="16200000" flipV="1">
            <a:off x="5882482" y="3918744"/>
            <a:ext cx="287337" cy="460375"/>
          </a:xfrm>
          <a:prstGeom prst="straightConnector1">
            <a:avLst/>
          </a:prstGeom>
          <a:noFill/>
          <a:ln w="28575" algn="ctr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19467" name="Connecteur droit avec flèche 28"/>
          <p:cNvCxnSpPr>
            <a:cxnSpLocks noChangeShapeType="1"/>
          </p:cNvCxnSpPr>
          <p:nvPr/>
        </p:nvCxnSpPr>
        <p:spPr bwMode="auto">
          <a:xfrm rot="16200000" flipV="1">
            <a:off x="5918994" y="3955257"/>
            <a:ext cx="503237" cy="171450"/>
          </a:xfrm>
          <a:prstGeom prst="straightConnector1">
            <a:avLst/>
          </a:prstGeom>
          <a:noFill/>
          <a:ln w="28575" algn="ctr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19468" name="Connecteur droit avec flèche 30"/>
          <p:cNvCxnSpPr>
            <a:cxnSpLocks noChangeShapeType="1"/>
          </p:cNvCxnSpPr>
          <p:nvPr/>
        </p:nvCxnSpPr>
        <p:spPr bwMode="auto">
          <a:xfrm rot="16200000" flipV="1">
            <a:off x="6656388" y="3503613"/>
            <a:ext cx="360362" cy="354012"/>
          </a:xfrm>
          <a:prstGeom prst="straightConnector1">
            <a:avLst/>
          </a:prstGeom>
          <a:noFill/>
          <a:ln w="28575" algn="ctr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19469" name="Connecteur droit avec flèche 33"/>
          <p:cNvCxnSpPr>
            <a:cxnSpLocks noChangeShapeType="1"/>
          </p:cNvCxnSpPr>
          <p:nvPr/>
        </p:nvCxnSpPr>
        <p:spPr bwMode="auto">
          <a:xfrm>
            <a:off x="6372225" y="1700213"/>
            <a:ext cx="366713" cy="360362"/>
          </a:xfrm>
          <a:prstGeom prst="straightConnector1">
            <a:avLst/>
          </a:prstGeom>
          <a:noFill/>
          <a:ln w="28575" algn="ctr">
            <a:solidFill>
              <a:srgbClr val="FF0000"/>
            </a:solidFill>
            <a:round/>
            <a:headEnd/>
            <a:tailEnd type="arrow" w="med" len="med"/>
          </a:ln>
        </p:spPr>
      </p:cxnSp>
      <p:pic>
        <p:nvPicPr>
          <p:cNvPr id="19470" name="Image 20" descr="2.jpg"/>
          <p:cNvPicPr>
            <a:picLocks noChangeAspect="1"/>
          </p:cNvPicPr>
          <p:nvPr/>
        </p:nvPicPr>
        <p:blipFill>
          <a:blip r:embed="rId4" cstate="print"/>
          <a:srcRect l="5263" r="5263" b="3847"/>
          <a:stretch>
            <a:fillRect/>
          </a:stretch>
        </p:blipFill>
        <p:spPr bwMode="auto">
          <a:xfrm>
            <a:off x="6484938" y="4889500"/>
            <a:ext cx="2449512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71" name="Image 21" descr="1.jpg"/>
          <p:cNvPicPr>
            <a:picLocks noChangeAspect="1"/>
          </p:cNvPicPr>
          <p:nvPr/>
        </p:nvPicPr>
        <p:blipFill>
          <a:blip r:embed="rId5" cstate="print"/>
          <a:srcRect l="2702" b="2197"/>
          <a:stretch>
            <a:fillRect/>
          </a:stretch>
        </p:blipFill>
        <p:spPr bwMode="auto">
          <a:xfrm>
            <a:off x="0" y="4786313"/>
            <a:ext cx="2592388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4" name="Text Box 4"/>
          <p:cNvSpPr txBox="1">
            <a:spLocks noChangeArrowheads="1"/>
          </p:cNvSpPr>
          <p:nvPr/>
        </p:nvSpPr>
        <p:spPr bwMode="auto">
          <a:xfrm>
            <a:off x="0" y="188913"/>
            <a:ext cx="9144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it-IT" sz="40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20483" name="Image 16" descr="6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7363" y="1014413"/>
            <a:ext cx="5546725" cy="544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Text Box 53"/>
          <p:cNvSpPr txBox="1">
            <a:spLocks noChangeArrowheads="1"/>
          </p:cNvSpPr>
          <p:nvPr/>
        </p:nvSpPr>
        <p:spPr bwMode="auto">
          <a:xfrm>
            <a:off x="0" y="188913"/>
            <a:ext cx="91440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Mechanics and integration</a:t>
            </a:r>
            <a:endParaRPr lang="it-IT" sz="360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4" name="Text Box 4"/>
          <p:cNvSpPr txBox="1">
            <a:spLocks noChangeArrowheads="1"/>
          </p:cNvSpPr>
          <p:nvPr/>
        </p:nvSpPr>
        <p:spPr bwMode="auto">
          <a:xfrm>
            <a:off x="0" y="188913"/>
            <a:ext cx="9144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it-IT" sz="40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21507" name="Image 12" descr="5.jpg"/>
          <p:cNvPicPr>
            <a:picLocks noChangeAspect="1"/>
          </p:cNvPicPr>
          <p:nvPr/>
        </p:nvPicPr>
        <p:blipFill>
          <a:blip r:embed="rId3" cstate="print"/>
          <a:srcRect l="5070" t="14999" r="30698" b="23334"/>
          <a:stretch>
            <a:fillRect/>
          </a:stretch>
        </p:blipFill>
        <p:spPr bwMode="auto">
          <a:xfrm>
            <a:off x="755650" y="1773238"/>
            <a:ext cx="7543800" cy="3671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e 16"/>
          <p:cNvGrpSpPr>
            <a:grpSpLocks/>
          </p:cNvGrpSpPr>
          <p:nvPr/>
        </p:nvGrpSpPr>
        <p:grpSpPr bwMode="auto">
          <a:xfrm>
            <a:off x="3276600" y="2492375"/>
            <a:ext cx="5040313" cy="2305050"/>
            <a:chOff x="3275856" y="2492896"/>
            <a:chExt cx="5040560" cy="2304256"/>
          </a:xfrm>
        </p:grpSpPr>
        <p:cxnSp>
          <p:nvCxnSpPr>
            <p:cNvPr id="21511" name="Connecteur droit 19"/>
            <p:cNvCxnSpPr>
              <a:cxnSpLocks noChangeShapeType="1"/>
            </p:cNvCxnSpPr>
            <p:nvPr/>
          </p:nvCxnSpPr>
          <p:spPr bwMode="auto">
            <a:xfrm rot="10800000">
              <a:off x="3275856" y="2492896"/>
              <a:ext cx="3240360" cy="2304256"/>
            </a:xfrm>
            <a:prstGeom prst="line">
              <a:avLst/>
            </a:prstGeom>
            <a:noFill/>
            <a:ln w="57150" algn="ctr">
              <a:solidFill>
                <a:srgbClr val="00B050"/>
              </a:solidFill>
              <a:round/>
              <a:headEnd/>
              <a:tailEnd/>
            </a:ln>
          </p:spPr>
        </p:cxnSp>
        <p:cxnSp>
          <p:nvCxnSpPr>
            <p:cNvPr id="21512" name="Connecteur droit 20"/>
            <p:cNvCxnSpPr>
              <a:cxnSpLocks noChangeShapeType="1"/>
            </p:cNvCxnSpPr>
            <p:nvPr/>
          </p:nvCxnSpPr>
          <p:spPr bwMode="auto">
            <a:xfrm rot="10800000">
              <a:off x="6516216" y="4797152"/>
              <a:ext cx="1800200" cy="0"/>
            </a:xfrm>
            <a:prstGeom prst="line">
              <a:avLst/>
            </a:prstGeom>
            <a:noFill/>
            <a:ln w="57150" algn="ctr">
              <a:solidFill>
                <a:srgbClr val="00B050"/>
              </a:solidFill>
              <a:round/>
              <a:headEnd/>
              <a:tailEnd/>
            </a:ln>
          </p:spPr>
        </p:cxnSp>
      </p:grpSp>
      <p:sp>
        <p:nvSpPr>
          <p:cNvPr id="21509" name="Text Box 53"/>
          <p:cNvSpPr txBox="1">
            <a:spLocks noChangeArrowheads="1"/>
          </p:cNvSpPr>
          <p:nvPr/>
        </p:nvSpPr>
        <p:spPr bwMode="auto">
          <a:xfrm>
            <a:off x="0" y="188913"/>
            <a:ext cx="91440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Mechanics and integration</a:t>
            </a:r>
            <a:endParaRPr lang="it-IT" sz="360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510" name="ZoneTexte 17"/>
          <p:cNvSpPr txBox="1">
            <a:spLocks noChangeArrowheads="1"/>
          </p:cNvSpPr>
          <p:nvPr/>
        </p:nvSpPr>
        <p:spPr bwMode="auto">
          <a:xfrm>
            <a:off x="1954213" y="1162050"/>
            <a:ext cx="2698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Meeting - Nov 09 2010 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Image 33" descr="5.jpg"/>
          <p:cNvPicPr>
            <a:picLocks noChangeAspect="1"/>
          </p:cNvPicPr>
          <p:nvPr/>
        </p:nvPicPr>
        <p:blipFill>
          <a:blip r:embed="rId3" cstate="print"/>
          <a:srcRect l="5070" t="14999" r="30698" b="23334"/>
          <a:stretch>
            <a:fillRect/>
          </a:stretch>
        </p:blipFill>
        <p:spPr bwMode="auto">
          <a:xfrm>
            <a:off x="755650" y="1773238"/>
            <a:ext cx="7543800" cy="3671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4004" name="Text Box 4"/>
          <p:cNvSpPr txBox="1">
            <a:spLocks noChangeArrowheads="1"/>
          </p:cNvSpPr>
          <p:nvPr/>
        </p:nvSpPr>
        <p:spPr bwMode="auto">
          <a:xfrm>
            <a:off x="0" y="188913"/>
            <a:ext cx="9144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it-IT" sz="40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32" name="Text Box 53"/>
          <p:cNvSpPr txBox="1">
            <a:spLocks noChangeArrowheads="1"/>
          </p:cNvSpPr>
          <p:nvPr/>
        </p:nvSpPr>
        <p:spPr bwMode="auto">
          <a:xfrm>
            <a:off x="0" y="188913"/>
            <a:ext cx="91440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Mechanics and integration</a:t>
            </a:r>
            <a:endParaRPr lang="it-IT" sz="360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 rot="12931882">
            <a:off x="2784475" y="3667125"/>
            <a:ext cx="4076700" cy="117475"/>
          </a:xfrm>
          <a:prstGeom prst="rect">
            <a:avLst/>
          </a:prstGeom>
          <a:solidFill>
            <a:srgbClr val="CC00CC"/>
          </a:solidFill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2400" b="0">
              <a:latin typeface="Trebuchet MS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 rot="12319865">
            <a:off x="2447925" y="4186238"/>
            <a:ext cx="4076700" cy="117475"/>
          </a:xfrm>
          <a:prstGeom prst="rect">
            <a:avLst/>
          </a:prstGeom>
          <a:solidFill>
            <a:srgbClr val="CC00CC"/>
          </a:solidFill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2400" b="0">
              <a:latin typeface="Trebuchet MS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 rot="12649558">
            <a:off x="2614613" y="3898900"/>
            <a:ext cx="4076700" cy="117475"/>
          </a:xfrm>
          <a:prstGeom prst="rect">
            <a:avLst/>
          </a:prstGeom>
          <a:solidFill>
            <a:srgbClr val="CC00CC"/>
          </a:solidFill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2400" b="0">
              <a:latin typeface="Trebuchet MS" pitchFamily="34" charset="0"/>
            </a:endParaRPr>
          </a:p>
        </p:txBody>
      </p:sp>
      <p:cxnSp>
        <p:nvCxnSpPr>
          <p:cNvPr id="22536" name="Connecteur droit 19"/>
          <p:cNvCxnSpPr>
            <a:cxnSpLocks noChangeShapeType="1"/>
          </p:cNvCxnSpPr>
          <p:nvPr/>
        </p:nvCxnSpPr>
        <p:spPr bwMode="auto">
          <a:xfrm rot="10800000">
            <a:off x="3276600" y="2492375"/>
            <a:ext cx="3240088" cy="2305050"/>
          </a:xfrm>
          <a:prstGeom prst="line">
            <a:avLst/>
          </a:prstGeom>
          <a:noFill/>
          <a:ln w="57150" algn="ctr">
            <a:solidFill>
              <a:srgbClr val="00B050"/>
            </a:solidFill>
            <a:round/>
            <a:headEnd/>
            <a:tailEnd/>
          </a:ln>
        </p:spPr>
      </p:cxnSp>
      <p:cxnSp>
        <p:nvCxnSpPr>
          <p:cNvPr id="22537" name="Connecteur droit 20"/>
          <p:cNvCxnSpPr>
            <a:cxnSpLocks noChangeShapeType="1"/>
          </p:cNvCxnSpPr>
          <p:nvPr/>
        </p:nvCxnSpPr>
        <p:spPr bwMode="auto">
          <a:xfrm rot="10800000">
            <a:off x="6516688" y="4797425"/>
            <a:ext cx="1800225" cy="0"/>
          </a:xfrm>
          <a:prstGeom prst="line">
            <a:avLst/>
          </a:prstGeom>
          <a:noFill/>
          <a:ln w="57150" algn="ctr">
            <a:solidFill>
              <a:srgbClr val="00B050"/>
            </a:solidFill>
            <a:round/>
            <a:headEnd/>
            <a:tailEnd/>
          </a:ln>
        </p:spPr>
      </p:cxnSp>
      <p:sp>
        <p:nvSpPr>
          <p:cNvPr id="25" name="Rectangle 24"/>
          <p:cNvSpPr/>
          <p:nvPr/>
        </p:nvSpPr>
        <p:spPr bwMode="auto">
          <a:xfrm rot="10800000">
            <a:off x="6156325" y="5146675"/>
            <a:ext cx="2195513" cy="139700"/>
          </a:xfrm>
          <a:prstGeom prst="rect">
            <a:avLst/>
          </a:prstGeom>
          <a:solidFill>
            <a:srgbClr val="0070C0"/>
          </a:solidFill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2400" b="0">
              <a:latin typeface="Trebuchet MS" pitchFamily="34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 rot="12056272">
            <a:off x="2254250" y="4430713"/>
            <a:ext cx="4076700" cy="127000"/>
          </a:xfrm>
          <a:prstGeom prst="rect">
            <a:avLst/>
          </a:prstGeom>
          <a:solidFill>
            <a:srgbClr val="0070C0"/>
          </a:solidFill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2400" b="0">
              <a:latin typeface="Trebuchet MS" pitchFamily="34" charset="0"/>
            </a:endParaRPr>
          </a:p>
        </p:txBody>
      </p:sp>
      <p:grpSp>
        <p:nvGrpSpPr>
          <p:cNvPr id="2" name="Groupe 29"/>
          <p:cNvGrpSpPr>
            <a:grpSpLocks/>
          </p:cNvGrpSpPr>
          <p:nvPr/>
        </p:nvGrpSpPr>
        <p:grpSpPr bwMode="auto">
          <a:xfrm>
            <a:off x="1547813" y="3116263"/>
            <a:ext cx="5146675" cy="2770187"/>
            <a:chOff x="1547664" y="3116905"/>
            <a:chExt cx="5146421" cy="2769659"/>
          </a:xfrm>
        </p:grpSpPr>
        <p:sp>
          <p:nvSpPr>
            <p:cNvPr id="26" name="Trapèze 25"/>
            <p:cNvSpPr/>
            <p:nvPr/>
          </p:nvSpPr>
          <p:spPr bwMode="auto">
            <a:xfrm rot="7126190">
              <a:off x="3692379" y="1638907"/>
              <a:ext cx="1523710" cy="4479704"/>
            </a:xfrm>
            <a:prstGeom prst="trapezoid">
              <a:avLst>
                <a:gd name="adj" fmla="val 38136"/>
              </a:avLst>
            </a:prstGeom>
            <a:noFill/>
            <a:ln w="57150" cap="flat" cmpd="sng" algn="ctr">
              <a:solidFill>
                <a:srgbClr val="FF66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2400" b="0">
                <a:latin typeface="Trebuchet MS" pitchFamily="34" charset="0"/>
              </a:endParaRPr>
            </a:p>
          </p:txBody>
        </p:sp>
        <p:sp>
          <p:nvSpPr>
            <p:cNvPr id="22547" name="ZoneTexte 28"/>
            <p:cNvSpPr txBox="1">
              <a:spLocks noChangeArrowheads="1"/>
            </p:cNvSpPr>
            <p:nvPr/>
          </p:nvSpPr>
          <p:spPr bwMode="auto">
            <a:xfrm>
              <a:off x="1547664" y="5517232"/>
              <a:ext cx="202010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Char char="ü"/>
              </a:pPr>
              <a:r>
                <a:rPr lang="en-US">
                  <a:latin typeface="Times New Roman" pitchFamily="18" charset="0"/>
                  <a:cs typeface="Times New Roman" pitchFamily="18" charset="0"/>
                </a:rPr>
                <a:t> Keeping volume</a:t>
              </a:r>
            </a:p>
          </p:txBody>
        </p:sp>
      </p:grpSp>
      <p:grpSp>
        <p:nvGrpSpPr>
          <p:cNvPr id="3" name="Groupe 32"/>
          <p:cNvGrpSpPr>
            <a:grpSpLocks/>
          </p:cNvGrpSpPr>
          <p:nvPr/>
        </p:nvGrpSpPr>
        <p:grpSpPr bwMode="auto">
          <a:xfrm>
            <a:off x="1547813" y="2200275"/>
            <a:ext cx="4237037" cy="4046538"/>
            <a:chOff x="1547664" y="2200568"/>
            <a:chExt cx="4236737" cy="4046036"/>
          </a:xfrm>
        </p:grpSpPr>
        <p:sp>
          <p:nvSpPr>
            <p:cNvPr id="22544" name="Double flèche verticale 27"/>
            <p:cNvSpPr>
              <a:spLocks noChangeArrowheads="1"/>
            </p:cNvSpPr>
            <p:nvPr/>
          </p:nvSpPr>
          <p:spPr bwMode="auto">
            <a:xfrm rot="1845599">
              <a:off x="3052301" y="2200568"/>
              <a:ext cx="507838" cy="1799764"/>
            </a:xfrm>
            <a:prstGeom prst="upDownArrow">
              <a:avLst>
                <a:gd name="adj1" fmla="val 50000"/>
                <a:gd name="adj2" fmla="val 49993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 b="0">
                <a:latin typeface="Trebuchet MS" pitchFamily="34" charset="0"/>
              </a:endParaRPr>
            </a:p>
          </p:txBody>
        </p:sp>
        <p:sp>
          <p:nvSpPr>
            <p:cNvPr id="22545" name="ZoneTexte 30"/>
            <p:cNvSpPr txBox="1">
              <a:spLocks noChangeArrowheads="1"/>
            </p:cNvSpPr>
            <p:nvPr/>
          </p:nvSpPr>
          <p:spPr bwMode="auto">
            <a:xfrm>
              <a:off x="1547664" y="5877272"/>
              <a:ext cx="423673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Wingdings" pitchFamily="2" charset="2"/>
                <a:buChar char="ü"/>
              </a:pPr>
              <a:r>
                <a:rPr lang="en-US">
                  <a:latin typeface="Times New Roman" pitchFamily="18" charset="0"/>
                  <a:cs typeface="Times New Roman" pitchFamily="18" charset="0"/>
                </a:rPr>
                <a:t> Mechanic structure through the CND  </a:t>
              </a:r>
            </a:p>
          </p:txBody>
        </p:sp>
      </p:grpSp>
      <p:sp>
        <p:nvSpPr>
          <p:cNvPr id="32" name="ZoneTexte 31"/>
          <p:cNvSpPr txBox="1">
            <a:spLocks noChangeArrowheads="1"/>
          </p:cNvSpPr>
          <p:nvPr/>
        </p:nvSpPr>
        <p:spPr bwMode="auto">
          <a:xfrm>
            <a:off x="1506538" y="6237288"/>
            <a:ext cx="49418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>
                <a:latin typeface="Times New Roman" pitchFamily="18" charset="0"/>
                <a:cs typeface="Times New Roman" pitchFamily="18" charset="0"/>
              </a:rPr>
              <a:t> PMTs position according to the magnetic field</a:t>
            </a:r>
          </a:p>
        </p:txBody>
      </p:sp>
      <p:sp>
        <p:nvSpPr>
          <p:cNvPr id="22543" name="ZoneTexte 34"/>
          <p:cNvSpPr txBox="1">
            <a:spLocks noChangeArrowheads="1"/>
          </p:cNvSpPr>
          <p:nvPr/>
        </p:nvSpPr>
        <p:spPr bwMode="auto">
          <a:xfrm>
            <a:off x="1954213" y="1162050"/>
            <a:ext cx="2698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Meeting - Nov 09 2010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4" name="Text Box 4"/>
          <p:cNvSpPr txBox="1">
            <a:spLocks noChangeArrowheads="1"/>
          </p:cNvSpPr>
          <p:nvPr/>
        </p:nvSpPr>
        <p:spPr bwMode="auto">
          <a:xfrm>
            <a:off x="0" y="188913"/>
            <a:ext cx="9144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it-IT" sz="40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8435" name="Text Box 53"/>
          <p:cNvSpPr txBox="1">
            <a:spLocks noChangeArrowheads="1"/>
          </p:cNvSpPr>
          <p:nvPr/>
        </p:nvSpPr>
        <p:spPr bwMode="auto">
          <a:xfrm>
            <a:off x="0" y="188913"/>
            <a:ext cx="91440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Work plan for the next months</a:t>
            </a:r>
            <a:endParaRPr lang="it-IT" sz="360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436" name="Text Box 7"/>
          <p:cNvSpPr txBox="1">
            <a:spLocks noChangeArrowheads="1"/>
          </p:cNvSpPr>
          <p:nvPr/>
        </p:nvSpPr>
        <p:spPr bwMode="auto">
          <a:xfrm>
            <a:off x="93914" y="1045660"/>
            <a:ext cx="8412413" cy="1938992"/>
          </a:xfrm>
          <a:prstGeom prst="rect">
            <a:avLst/>
          </a:prstGeom>
          <a:noFill/>
          <a:ln w="31750" cap="rnd">
            <a:noFill/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buFont typeface="Wingdings" pitchFamily="2" charset="2"/>
              <a:buChar char="Ø"/>
            </a:pPr>
            <a:r>
              <a:rPr lang="en-US" sz="2000" dirty="0"/>
              <a:t>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Test of the one-layer prototype with PMT R9779 (1/3 of the price of R2083)</a:t>
            </a:r>
          </a:p>
          <a:p>
            <a:pPr eaLnBrk="0" hangingPunct="0">
              <a:spcBef>
                <a:spcPct val="50000"/>
              </a:spcBef>
              <a:buFont typeface="Wingdings" pitchFamily="2" charset="2"/>
              <a:buChar char="Ø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Test of the prototype with 6 PMTs, 6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scintillators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eaLnBrk="0" hangingPunct="0">
              <a:spcBef>
                <a:spcPct val="50000"/>
              </a:spcBef>
              <a:buFont typeface="Wingdings" pitchFamily="2" charset="2"/>
              <a:buChar char="Ø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Optimize length of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light guides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, PMT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shieldings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according to up-to-date B-field map</a:t>
            </a:r>
          </a:p>
        </p:txBody>
      </p:sp>
      <p:pic>
        <p:nvPicPr>
          <p:cNvPr id="18437" name="Image 21" descr="36.bmp"/>
          <p:cNvPicPr>
            <a:picLocks noChangeAspect="1"/>
          </p:cNvPicPr>
          <p:nvPr/>
        </p:nvPicPr>
        <p:blipFill>
          <a:blip r:embed="rId3" cstate="print"/>
          <a:srcRect t="3529" b="8224"/>
          <a:stretch>
            <a:fillRect/>
          </a:stretch>
        </p:blipFill>
        <p:spPr bwMode="auto">
          <a:xfrm>
            <a:off x="1829468" y="2685715"/>
            <a:ext cx="5251450" cy="1874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Picture 7" descr="bloc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9113" y="4738688"/>
            <a:ext cx="3095625" cy="168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05550" y="4389438"/>
            <a:ext cx="2513013" cy="2468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ZoneTexte 1"/>
          <p:cNvSpPr txBox="1">
            <a:spLocks noChangeArrowheads="1"/>
          </p:cNvSpPr>
          <p:nvPr/>
        </p:nvSpPr>
        <p:spPr bwMode="auto">
          <a:xfrm>
            <a:off x="1481139" y="960194"/>
            <a:ext cx="5880361" cy="1938992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“LOI12-09-001: The PAC considers performing Deeply Virtual Compton Scattering on not only protons but also neutrons </a:t>
            </a:r>
            <a:r>
              <a:rPr lang="en-US" sz="20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essential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. For this a </a:t>
            </a:r>
            <a:r>
              <a:rPr lang="en-US" sz="20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central neutron detector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 is required. This collaboration is strongly encouraged to </a:t>
            </a:r>
            <a:r>
              <a:rPr lang="en-US" sz="20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complete the required R&amp;D 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and bring forward a Proposal.”</a:t>
            </a:r>
            <a:endParaRPr lang="fr-FR" sz="20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25" name="Text Box 4"/>
          <p:cNvSpPr txBox="1">
            <a:spLocks noChangeArrowheads="1"/>
          </p:cNvSpPr>
          <p:nvPr/>
        </p:nvSpPr>
        <p:spPr bwMode="auto">
          <a:xfrm>
            <a:off x="2322513" y="3400425"/>
            <a:ext cx="4305300" cy="3208338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b="0">
                <a:latin typeface="Times New Roman" pitchFamily="18" charset="0"/>
              </a:rPr>
              <a:t>Outline:</a:t>
            </a:r>
          </a:p>
          <a:p>
            <a:pPr algn="ctr">
              <a:lnSpc>
                <a:spcPct val="125000"/>
              </a:lnSpc>
              <a:buFontTx/>
              <a:buChar char="•"/>
            </a:pPr>
            <a:r>
              <a:rPr lang="en-US">
                <a:latin typeface="Times New Roman" pitchFamily="18" charset="0"/>
              </a:rPr>
              <a:t> GPDs and nDVCS</a:t>
            </a:r>
          </a:p>
          <a:p>
            <a:pPr algn="ctr">
              <a:lnSpc>
                <a:spcPct val="125000"/>
              </a:lnSpc>
              <a:buFontTx/>
              <a:buChar char="•"/>
            </a:pPr>
            <a:r>
              <a:rPr lang="en-US">
                <a:latin typeface="Times New Roman" pitchFamily="18" charset="0"/>
              </a:rPr>
              <a:t> Kinematics of nDVCS</a:t>
            </a:r>
          </a:p>
          <a:p>
            <a:pPr algn="ctr">
              <a:lnSpc>
                <a:spcPct val="125000"/>
              </a:lnSpc>
              <a:buFontTx/>
              <a:buChar char="•"/>
            </a:pPr>
            <a:r>
              <a:rPr lang="en-US">
                <a:solidFill>
                  <a:srgbClr val="FF0000"/>
                </a:solidFill>
                <a:latin typeface="Times New Roman" pitchFamily="18" charset="0"/>
              </a:rPr>
              <a:t> Central Neutron Detector: requirements</a:t>
            </a:r>
          </a:p>
          <a:p>
            <a:pPr algn="ctr">
              <a:lnSpc>
                <a:spcPct val="125000"/>
              </a:lnSpc>
              <a:buFontTx/>
              <a:buChar char="•"/>
            </a:pPr>
            <a:r>
              <a:rPr lang="en-US">
                <a:solidFill>
                  <a:srgbClr val="FF0000"/>
                </a:solidFill>
                <a:latin typeface="Times New Roman" pitchFamily="18" charset="0"/>
              </a:rPr>
              <a:t> Technical challenges</a:t>
            </a:r>
          </a:p>
          <a:p>
            <a:pPr algn="ctr">
              <a:lnSpc>
                <a:spcPct val="125000"/>
              </a:lnSpc>
              <a:buFontTx/>
              <a:buChar char="•"/>
            </a:pPr>
            <a:r>
              <a:rPr lang="en-US">
                <a:solidFill>
                  <a:srgbClr val="FF0000"/>
                </a:solidFill>
                <a:latin typeface="Times New Roman" pitchFamily="18" charset="0"/>
              </a:rPr>
              <a:t> Ongoing R&amp;D</a:t>
            </a:r>
          </a:p>
          <a:p>
            <a:pPr algn="ctr">
              <a:lnSpc>
                <a:spcPct val="125000"/>
              </a:lnSpc>
              <a:buFontTx/>
              <a:buChar char="•"/>
            </a:pPr>
            <a:r>
              <a:rPr lang="en-US">
                <a:solidFill>
                  <a:srgbClr val="FF0000"/>
                </a:solidFill>
                <a:latin typeface="Times New Roman" pitchFamily="18" charset="0"/>
              </a:rPr>
              <a:t> Future work</a:t>
            </a:r>
          </a:p>
          <a:p>
            <a:pPr algn="ctr">
              <a:lnSpc>
                <a:spcPct val="125000"/>
              </a:lnSpc>
              <a:buFontTx/>
              <a:buChar char="•"/>
            </a:pPr>
            <a:r>
              <a:rPr lang="en-US">
                <a:solidFill>
                  <a:srgbClr val="FF0000"/>
                </a:solidFill>
                <a:latin typeface="Times New Roman" pitchFamily="18" charset="0"/>
              </a:rPr>
              <a:t> Simulation: detector performances</a:t>
            </a:r>
          </a:p>
          <a:p>
            <a:pPr algn="ctr">
              <a:lnSpc>
                <a:spcPct val="125000"/>
              </a:lnSpc>
              <a:buFontTx/>
              <a:buChar char="•"/>
            </a:pPr>
            <a:r>
              <a:rPr lang="en-US">
                <a:latin typeface="Times New Roman" pitchFamily="18" charset="0"/>
              </a:rPr>
              <a:t> Beam time request and expected results</a:t>
            </a:r>
          </a:p>
        </p:txBody>
      </p:sp>
      <p:sp>
        <p:nvSpPr>
          <p:cNvPr id="5126" name="ZoneTexte 3"/>
          <p:cNvSpPr txBox="1">
            <a:spLocks noChangeArrowheads="1"/>
          </p:cNvSpPr>
          <p:nvPr/>
        </p:nvSpPr>
        <p:spPr bwMode="auto">
          <a:xfrm>
            <a:off x="512763" y="230188"/>
            <a:ext cx="8097837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Letter of Intent presented to PAC34 (January 2009)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4"/>
          <p:cNvSpPr>
            <a:spLocks noGrp="1" noChangeArrowheads="1"/>
          </p:cNvSpPr>
          <p:nvPr>
            <p:ph type="title"/>
          </p:nvPr>
        </p:nvSpPr>
        <p:spPr>
          <a:xfrm>
            <a:off x="584200" y="0"/>
            <a:ext cx="8229600" cy="579438"/>
          </a:xfrm>
          <a:noFill/>
        </p:spPr>
        <p:txBody>
          <a:bodyPr/>
          <a:lstStyle/>
          <a:p>
            <a:pPr eaLnBrk="1" hangingPunct="1"/>
            <a:r>
              <a:rPr lang="en-US" sz="3200" b="1" smtClean="0">
                <a:solidFill>
                  <a:srgbClr val="0000FF"/>
                </a:solidFill>
                <a:latin typeface="Times New Roman" pitchFamily="18" charset="0"/>
              </a:rPr>
              <a:t>CND: simulations</a:t>
            </a:r>
          </a:p>
        </p:txBody>
      </p:sp>
      <p:sp>
        <p:nvSpPr>
          <p:cNvPr id="23555" name="Text Box 7"/>
          <p:cNvSpPr txBox="1">
            <a:spLocks noChangeArrowheads="1"/>
          </p:cNvSpPr>
          <p:nvPr/>
        </p:nvSpPr>
        <p:spPr bwMode="auto">
          <a:xfrm>
            <a:off x="5267325" y="2917825"/>
            <a:ext cx="3294063" cy="83185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Times New Roman" pitchFamily="18" charset="0"/>
              </a:rPr>
              <a:t>Efficiency ~ 8-10% </a:t>
            </a:r>
          </a:p>
          <a:p>
            <a:r>
              <a:rPr lang="en-US" sz="1600">
                <a:latin typeface="Times New Roman" pitchFamily="18" charset="0"/>
              </a:rPr>
              <a:t>for a threshold of 2 MeV, TOF&lt;8 ns</a:t>
            </a:r>
          </a:p>
          <a:p>
            <a:r>
              <a:rPr lang="en-US" sz="1600">
                <a:latin typeface="Times New Roman" pitchFamily="18" charset="0"/>
              </a:rPr>
              <a:t>and p</a:t>
            </a:r>
            <a:r>
              <a:rPr lang="en-US" sz="1600" baseline="-25000">
                <a:latin typeface="Times New Roman" pitchFamily="18" charset="0"/>
              </a:rPr>
              <a:t>n</a:t>
            </a:r>
            <a:r>
              <a:rPr lang="en-US" sz="1600">
                <a:latin typeface="Times New Roman" pitchFamily="18" charset="0"/>
              </a:rPr>
              <a:t> = 0.2 - 1 GeV/c</a:t>
            </a:r>
          </a:p>
        </p:txBody>
      </p:sp>
      <p:grpSp>
        <p:nvGrpSpPr>
          <p:cNvPr id="23556" name="Group 60"/>
          <p:cNvGrpSpPr>
            <a:grpSpLocks/>
          </p:cNvGrpSpPr>
          <p:nvPr/>
        </p:nvGrpSpPr>
        <p:grpSpPr bwMode="auto">
          <a:xfrm>
            <a:off x="242888" y="5370513"/>
            <a:ext cx="5162550" cy="1371600"/>
            <a:chOff x="793" y="1162"/>
            <a:chExt cx="4173" cy="1179"/>
          </a:xfrm>
        </p:grpSpPr>
        <p:grpSp>
          <p:nvGrpSpPr>
            <p:cNvPr id="23568" name="Group 48"/>
            <p:cNvGrpSpPr>
              <a:grpSpLocks/>
            </p:cNvGrpSpPr>
            <p:nvPr/>
          </p:nvGrpSpPr>
          <p:grpSpPr bwMode="auto">
            <a:xfrm>
              <a:off x="793" y="1525"/>
              <a:ext cx="4173" cy="567"/>
              <a:chOff x="748" y="1616"/>
              <a:chExt cx="4173" cy="567"/>
            </a:xfrm>
          </p:grpSpPr>
          <p:grpSp>
            <p:nvGrpSpPr>
              <p:cNvPr id="23573" name="Group 19"/>
              <p:cNvGrpSpPr>
                <a:grpSpLocks/>
              </p:cNvGrpSpPr>
              <p:nvPr/>
            </p:nvGrpSpPr>
            <p:grpSpPr bwMode="auto">
              <a:xfrm>
                <a:off x="1564" y="1616"/>
                <a:ext cx="3357" cy="544"/>
                <a:chOff x="1292" y="2024"/>
                <a:chExt cx="3357" cy="544"/>
              </a:xfrm>
            </p:grpSpPr>
            <p:sp>
              <p:nvSpPr>
                <p:cNvPr id="23583" name="AutoShape 14"/>
                <p:cNvSpPr>
                  <a:spLocks noChangeArrowheads="1"/>
                </p:cNvSpPr>
                <p:nvPr/>
              </p:nvSpPr>
              <p:spPr bwMode="auto">
                <a:xfrm>
                  <a:off x="4105" y="2024"/>
                  <a:ext cx="544" cy="544"/>
                </a:xfrm>
                <a:prstGeom prst="flowChartDelay">
                  <a:avLst/>
                </a:prstGeom>
                <a:solidFill>
                  <a:srgbClr val="FFFFFF"/>
                </a:solidFill>
                <a:ln w="158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grpSp>
              <p:nvGrpSpPr>
                <p:cNvPr id="23584" name="Group 16"/>
                <p:cNvGrpSpPr>
                  <a:grpSpLocks/>
                </p:cNvGrpSpPr>
                <p:nvPr/>
              </p:nvGrpSpPr>
              <p:grpSpPr bwMode="auto">
                <a:xfrm>
                  <a:off x="1292" y="2024"/>
                  <a:ext cx="3085" cy="544"/>
                  <a:chOff x="1020" y="2024"/>
                  <a:chExt cx="3085" cy="544"/>
                </a:xfrm>
              </p:grpSpPr>
              <p:sp>
                <p:nvSpPr>
                  <p:cNvPr id="23585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1020" y="2024"/>
                    <a:ext cx="3085" cy="272"/>
                  </a:xfrm>
                  <a:prstGeom prst="rect">
                    <a:avLst/>
                  </a:prstGeom>
                  <a:solidFill>
                    <a:srgbClr val="FFFFFF"/>
                  </a:solidFill>
                  <a:ln w="1587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23586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1020" y="2296"/>
                    <a:ext cx="3085" cy="272"/>
                  </a:xfrm>
                  <a:prstGeom prst="rect">
                    <a:avLst/>
                  </a:prstGeom>
                  <a:solidFill>
                    <a:srgbClr val="84DC9B"/>
                  </a:solidFill>
                  <a:ln w="1587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</p:grpSp>
          </p:grpSp>
          <p:sp>
            <p:nvSpPr>
              <p:cNvPr id="23574" name="AutoShape 20"/>
              <p:cNvSpPr>
                <a:spLocks noChangeArrowheads="1"/>
              </p:cNvSpPr>
              <p:nvPr/>
            </p:nvSpPr>
            <p:spPr bwMode="auto">
              <a:xfrm>
                <a:off x="2925" y="1933"/>
                <a:ext cx="182" cy="181"/>
              </a:xfrm>
              <a:prstGeom prst="irregularSeal1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23575" name="Line 21"/>
              <p:cNvSpPr>
                <a:spLocks noChangeShapeType="1"/>
              </p:cNvSpPr>
              <p:nvPr/>
            </p:nvSpPr>
            <p:spPr bwMode="auto">
              <a:xfrm flipH="1">
                <a:off x="1564" y="2024"/>
                <a:ext cx="1270" cy="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 type="stealth" w="lg" len="lg"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3576" name="Line 31"/>
              <p:cNvSpPr>
                <a:spLocks noChangeShapeType="1"/>
              </p:cNvSpPr>
              <p:nvPr/>
            </p:nvSpPr>
            <p:spPr bwMode="auto">
              <a:xfrm>
                <a:off x="3198" y="2024"/>
                <a:ext cx="1361" cy="0"/>
              </a:xfrm>
              <a:prstGeom prst="line">
                <a:avLst/>
              </a:prstGeom>
              <a:noFill/>
              <a:ln w="15875">
                <a:solidFill>
                  <a:schemeClr val="hlink"/>
                </a:solidFill>
                <a:round/>
                <a:headEnd/>
                <a:tailEnd type="none" w="lg" len="lg"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3577" name="Freeform 32"/>
              <p:cNvSpPr>
                <a:spLocks/>
              </p:cNvSpPr>
              <p:nvPr/>
            </p:nvSpPr>
            <p:spPr bwMode="auto">
              <a:xfrm>
                <a:off x="4513" y="1706"/>
                <a:ext cx="326" cy="318"/>
              </a:xfrm>
              <a:custGeom>
                <a:avLst/>
                <a:gdLst>
                  <a:gd name="T0" fmla="*/ 46 w 326"/>
                  <a:gd name="T1" fmla="*/ 146 h 469"/>
                  <a:gd name="T2" fmla="*/ 227 w 326"/>
                  <a:gd name="T3" fmla="*/ 132 h 469"/>
                  <a:gd name="T4" fmla="*/ 318 w 326"/>
                  <a:gd name="T5" fmla="*/ 90 h 469"/>
                  <a:gd name="T6" fmla="*/ 273 w 326"/>
                  <a:gd name="T7" fmla="*/ 33 h 469"/>
                  <a:gd name="T8" fmla="*/ 91 w 326"/>
                  <a:gd name="T9" fmla="*/ 5 h 469"/>
                  <a:gd name="T10" fmla="*/ 0 w 326"/>
                  <a:gd name="T11" fmla="*/ 5 h 4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26"/>
                  <a:gd name="T19" fmla="*/ 0 h 469"/>
                  <a:gd name="T20" fmla="*/ 326 w 326"/>
                  <a:gd name="T21" fmla="*/ 469 h 4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26" h="469">
                    <a:moveTo>
                      <a:pt x="46" y="469"/>
                    </a:moveTo>
                    <a:cubicBezTo>
                      <a:pt x="114" y="461"/>
                      <a:pt x="182" y="454"/>
                      <a:pt x="227" y="424"/>
                    </a:cubicBezTo>
                    <a:cubicBezTo>
                      <a:pt x="272" y="394"/>
                      <a:pt x="310" y="340"/>
                      <a:pt x="318" y="287"/>
                    </a:cubicBezTo>
                    <a:cubicBezTo>
                      <a:pt x="326" y="234"/>
                      <a:pt x="311" y="151"/>
                      <a:pt x="273" y="106"/>
                    </a:cubicBezTo>
                    <a:cubicBezTo>
                      <a:pt x="235" y="61"/>
                      <a:pt x="136" y="30"/>
                      <a:pt x="91" y="15"/>
                    </a:cubicBezTo>
                    <a:cubicBezTo>
                      <a:pt x="46" y="0"/>
                      <a:pt x="15" y="15"/>
                      <a:pt x="0" y="15"/>
                    </a:cubicBezTo>
                  </a:path>
                </a:pathLst>
              </a:custGeom>
              <a:noFill/>
              <a:ln w="1587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3578" name="Line 33"/>
              <p:cNvSpPr>
                <a:spLocks noChangeShapeType="1"/>
              </p:cNvSpPr>
              <p:nvPr/>
            </p:nvSpPr>
            <p:spPr bwMode="auto">
              <a:xfrm flipH="1">
                <a:off x="1565" y="1706"/>
                <a:ext cx="2994" cy="0"/>
              </a:xfrm>
              <a:prstGeom prst="line">
                <a:avLst/>
              </a:prstGeom>
              <a:noFill/>
              <a:ln w="15875">
                <a:solidFill>
                  <a:schemeClr val="hlink"/>
                </a:solidFill>
                <a:round/>
                <a:headEnd/>
                <a:tailEnd type="stealth" w="lg" len="lg"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3579" name="AutoShape 35"/>
              <p:cNvSpPr>
                <a:spLocks noChangeArrowheads="1"/>
              </p:cNvSpPr>
              <p:nvPr/>
            </p:nvSpPr>
            <p:spPr bwMode="auto">
              <a:xfrm rot="-5400000">
                <a:off x="983" y="1381"/>
                <a:ext cx="272" cy="742"/>
              </a:xfrm>
              <a:prstGeom prst="can">
                <a:avLst>
                  <a:gd name="adj" fmla="val 68199"/>
                </a:avLst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23580" name="AutoShape 36"/>
              <p:cNvSpPr>
                <a:spLocks noChangeArrowheads="1"/>
              </p:cNvSpPr>
              <p:nvPr/>
            </p:nvSpPr>
            <p:spPr bwMode="auto">
              <a:xfrm rot="-5400000">
                <a:off x="983" y="1653"/>
                <a:ext cx="272" cy="742"/>
              </a:xfrm>
              <a:prstGeom prst="can">
                <a:avLst>
                  <a:gd name="adj" fmla="val 68199"/>
                </a:avLst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23581" name="Text Box 37"/>
              <p:cNvSpPr txBox="1">
                <a:spLocks noChangeArrowheads="1"/>
              </p:cNvSpPr>
              <p:nvPr/>
            </p:nvSpPr>
            <p:spPr bwMode="auto">
              <a:xfrm>
                <a:off x="929" y="1662"/>
                <a:ext cx="55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GB" sz="1400"/>
                  <a:t>PMT-N</a:t>
                </a:r>
              </a:p>
            </p:txBody>
          </p:sp>
          <p:sp>
            <p:nvSpPr>
              <p:cNvPr id="23582" name="Text Box 38"/>
              <p:cNvSpPr txBox="1">
                <a:spLocks noChangeArrowheads="1"/>
              </p:cNvSpPr>
              <p:nvPr/>
            </p:nvSpPr>
            <p:spPr bwMode="auto">
              <a:xfrm>
                <a:off x="929" y="1933"/>
                <a:ext cx="555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GB" sz="1400"/>
                  <a:t>PMT-D</a:t>
                </a:r>
              </a:p>
            </p:txBody>
          </p:sp>
        </p:grpSp>
        <p:sp>
          <p:nvSpPr>
            <p:cNvPr id="23569" name="Line 56"/>
            <p:cNvSpPr>
              <a:spLocks noChangeShapeType="1"/>
            </p:cNvSpPr>
            <p:nvPr/>
          </p:nvSpPr>
          <p:spPr bwMode="auto">
            <a:xfrm>
              <a:off x="1610" y="2341"/>
              <a:ext cx="145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stealth" w="lg" len="lg"/>
              <a:tailEnd type="stealth" w="lg" len="lg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3570" name="Text Box 57"/>
            <p:cNvSpPr txBox="1">
              <a:spLocks noChangeArrowheads="1"/>
            </p:cNvSpPr>
            <p:nvPr/>
          </p:nvSpPr>
          <p:spPr bwMode="auto">
            <a:xfrm>
              <a:off x="2971" y="1162"/>
              <a:ext cx="225" cy="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i="1"/>
                <a:t>L</a:t>
              </a:r>
            </a:p>
          </p:txBody>
        </p:sp>
        <p:sp>
          <p:nvSpPr>
            <p:cNvPr id="23571" name="Line 58"/>
            <p:cNvSpPr>
              <a:spLocks noChangeShapeType="1"/>
            </p:cNvSpPr>
            <p:nvPr/>
          </p:nvSpPr>
          <p:spPr bwMode="auto">
            <a:xfrm>
              <a:off x="1610" y="1389"/>
              <a:ext cx="3084" cy="0"/>
            </a:xfrm>
            <a:prstGeom prst="line">
              <a:avLst/>
            </a:prstGeom>
            <a:noFill/>
            <a:ln w="9525">
              <a:solidFill>
                <a:srgbClr val="008000"/>
              </a:solidFill>
              <a:round/>
              <a:headEnd type="stealth" w="lg" len="lg"/>
              <a:tailEnd type="stealth" w="lg" len="lg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3572" name="Text Box 59"/>
            <p:cNvSpPr txBox="1">
              <a:spLocks noChangeArrowheads="1"/>
            </p:cNvSpPr>
            <p:nvPr/>
          </p:nvSpPr>
          <p:spPr bwMode="auto">
            <a:xfrm>
              <a:off x="2051" y="2037"/>
              <a:ext cx="277" cy="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i="1"/>
                <a:t>z</a:t>
              </a:r>
              <a:r>
                <a:rPr lang="en-GB" i="1" baseline="-25000"/>
                <a:t>D</a:t>
              </a:r>
              <a:endParaRPr lang="en-GB" i="1"/>
            </a:p>
          </p:txBody>
        </p:sp>
      </p:grpSp>
      <p:pic>
        <p:nvPicPr>
          <p:cNvPr id="23557" name="Picture 9" descr="eff_vs_mom_diff_thresh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916238"/>
            <a:ext cx="5257800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3558" name="Group 25"/>
          <p:cNvGrpSpPr>
            <a:grpSpLocks/>
          </p:cNvGrpSpPr>
          <p:nvPr/>
        </p:nvGrpSpPr>
        <p:grpSpPr bwMode="auto">
          <a:xfrm>
            <a:off x="5597525" y="3898900"/>
            <a:ext cx="2663825" cy="1512888"/>
            <a:chOff x="3606" y="618"/>
            <a:chExt cx="1678" cy="953"/>
          </a:xfrm>
        </p:grpSpPr>
        <p:pic>
          <p:nvPicPr>
            <p:cNvPr id="23566" name="Picture 10" descr="beta_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06" y="618"/>
              <a:ext cx="1678" cy="9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567" name="Text Box 13"/>
            <p:cNvSpPr txBox="1">
              <a:spLocks noChangeArrowheads="1"/>
            </p:cNvSpPr>
            <p:nvPr/>
          </p:nvSpPr>
          <p:spPr bwMode="auto">
            <a:xfrm>
              <a:off x="4377" y="890"/>
              <a:ext cx="583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1400"/>
                <a:t>0.2 GeV/c</a:t>
              </a:r>
            </a:p>
          </p:txBody>
        </p:sp>
      </p:grpSp>
      <p:grpSp>
        <p:nvGrpSpPr>
          <p:cNvPr id="23559" name="Group 23"/>
          <p:cNvGrpSpPr>
            <a:grpSpLocks/>
          </p:cNvGrpSpPr>
          <p:nvPr/>
        </p:nvGrpSpPr>
        <p:grpSpPr bwMode="auto">
          <a:xfrm>
            <a:off x="5749925" y="5489575"/>
            <a:ext cx="2592388" cy="1368425"/>
            <a:chOff x="3651" y="1706"/>
            <a:chExt cx="1633" cy="862"/>
          </a:xfrm>
        </p:grpSpPr>
        <p:pic>
          <p:nvPicPr>
            <p:cNvPr id="23564" name="Picture 11" descr="beta_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651" y="1706"/>
              <a:ext cx="1633" cy="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565" name="Text Box 15"/>
            <p:cNvSpPr txBox="1">
              <a:spLocks noChangeArrowheads="1"/>
            </p:cNvSpPr>
            <p:nvPr/>
          </p:nvSpPr>
          <p:spPr bwMode="auto">
            <a:xfrm>
              <a:off x="3923" y="1933"/>
              <a:ext cx="680" cy="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GB" sz="1400"/>
                <a:t>0.4 GeV/c</a:t>
              </a:r>
            </a:p>
          </p:txBody>
        </p:sp>
      </p:grpSp>
      <p:pic>
        <p:nvPicPr>
          <p:cNvPr id="23560" name="Picture 20" descr="eff_vs_thresh_diff_theta_II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474663"/>
            <a:ext cx="5208588" cy="237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61" name="Text Box 14"/>
          <p:cNvSpPr txBox="1">
            <a:spLocks noChangeArrowheads="1"/>
          </p:cNvSpPr>
          <p:nvPr/>
        </p:nvSpPr>
        <p:spPr bwMode="auto">
          <a:xfrm>
            <a:off x="5013325" y="638175"/>
            <a:ext cx="4010009" cy="2062103"/>
          </a:xfrm>
          <a:prstGeom prst="rect">
            <a:avLst/>
          </a:prstGeom>
          <a:solidFill>
            <a:srgbClr val="FDA1E5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600" b="0" dirty="0">
                <a:latin typeface="Times New Roman" pitchFamily="18" charset="0"/>
              </a:rPr>
              <a:t>Full </a:t>
            </a:r>
            <a:r>
              <a:rPr lang="en-US" sz="1600" b="0" dirty="0" err="1">
                <a:latin typeface="Times New Roman" pitchFamily="18" charset="0"/>
              </a:rPr>
              <a:t>Gemc</a:t>
            </a:r>
            <a:r>
              <a:rPr lang="en-US" sz="1600" b="0" dirty="0">
                <a:latin typeface="Times New Roman" pitchFamily="18" charset="0"/>
              </a:rPr>
              <a:t> simulations (all CD) done for:</a:t>
            </a:r>
          </a:p>
          <a:p>
            <a:pPr>
              <a:buFont typeface="Wingdings" pitchFamily="2" charset="2"/>
              <a:buChar char="Ø"/>
            </a:pPr>
            <a:r>
              <a:rPr lang="en-US" sz="1600" dirty="0">
                <a:latin typeface="Times New Roman" pitchFamily="18" charset="0"/>
              </a:rPr>
              <a:t> efficiency</a:t>
            </a:r>
          </a:p>
          <a:p>
            <a:pPr>
              <a:buFont typeface="Wingdings" pitchFamily="2" charset="2"/>
              <a:buChar char="Ø"/>
            </a:pPr>
            <a:r>
              <a:rPr lang="en-US" sz="1600" dirty="0">
                <a:latin typeface="Times New Roman" pitchFamily="18" charset="0"/>
              </a:rPr>
              <a:t> PID </a:t>
            </a:r>
            <a:r>
              <a:rPr lang="en-US" sz="1600" b="0" dirty="0">
                <a:latin typeface="Times New Roman" pitchFamily="18" charset="0"/>
              </a:rPr>
              <a:t>(neutron/photon separation)</a:t>
            </a:r>
          </a:p>
          <a:p>
            <a:pPr>
              <a:buFont typeface="Wingdings" pitchFamily="2" charset="2"/>
              <a:buChar char="Ø"/>
            </a:pPr>
            <a:r>
              <a:rPr lang="en-US" sz="1600" dirty="0">
                <a:latin typeface="Times New Roman" pitchFamily="18" charset="0"/>
              </a:rPr>
              <a:t> momentum and angular resolutions</a:t>
            </a:r>
          </a:p>
          <a:p>
            <a:pPr>
              <a:buFont typeface="Wingdings" pitchFamily="2" charset="2"/>
              <a:buChar char="Ø"/>
            </a:pPr>
            <a:r>
              <a:rPr lang="en-US" sz="1600" dirty="0">
                <a:latin typeface="Times New Roman" pitchFamily="18" charset="0"/>
              </a:rPr>
              <a:t> tests of reconstruction algorithms</a:t>
            </a:r>
          </a:p>
          <a:p>
            <a:pPr>
              <a:buFont typeface="Wingdings" pitchFamily="2" charset="2"/>
              <a:buChar char="Ø"/>
            </a:pPr>
            <a:r>
              <a:rPr lang="en-US" sz="1600" dirty="0">
                <a:latin typeface="Times New Roman" pitchFamily="18" charset="0"/>
              </a:rPr>
              <a:t> background studies</a:t>
            </a:r>
          </a:p>
          <a:p>
            <a:r>
              <a:rPr lang="en-US" sz="1600" dirty="0">
                <a:solidFill>
                  <a:srgbClr val="0000FF"/>
                </a:solidFill>
                <a:latin typeface="Times New Roman" pitchFamily="18" charset="0"/>
              </a:rPr>
              <a:t>Measured values of </a:t>
            </a:r>
            <a:r>
              <a:rPr lang="en-US" sz="1600" dirty="0">
                <a:solidFill>
                  <a:srgbClr val="0000FF"/>
                </a:solidFill>
                <a:latin typeface="Symbol" pitchFamily="18" charset="2"/>
              </a:rPr>
              <a:t>s</a:t>
            </a:r>
            <a:r>
              <a:rPr lang="en-US" sz="1600" dirty="0">
                <a:solidFill>
                  <a:srgbClr val="0000FF"/>
                </a:solidFill>
                <a:latin typeface="Times New Roman" pitchFamily="18" charset="0"/>
              </a:rPr>
              <a:t>(TOF) and energy loss</a:t>
            </a:r>
          </a:p>
          <a:p>
            <a:r>
              <a:rPr lang="en-US" sz="1600" dirty="0">
                <a:solidFill>
                  <a:srgbClr val="0000FF"/>
                </a:solidFill>
                <a:latin typeface="Times New Roman" pitchFamily="18" charset="0"/>
              </a:rPr>
              <a:t>due to u-turn implemented</a:t>
            </a:r>
          </a:p>
        </p:txBody>
      </p:sp>
      <p:sp>
        <p:nvSpPr>
          <p:cNvPr id="23562" name="ZoneTexte 13"/>
          <p:cNvSpPr txBox="1">
            <a:spLocks noChangeArrowheads="1"/>
          </p:cNvSpPr>
          <p:nvPr/>
        </p:nvSpPr>
        <p:spPr bwMode="auto">
          <a:xfrm>
            <a:off x="0" y="0"/>
            <a:ext cx="2538413" cy="369888"/>
          </a:xfrm>
          <a:prstGeom prst="rect">
            <a:avLst/>
          </a:prstGeom>
          <a:solidFill>
            <a:srgbClr val="FFCC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i="1">
                <a:latin typeface="Times New Roman" pitchFamily="18" charset="0"/>
                <a:cs typeface="Times New Roman" pitchFamily="18" charset="0"/>
              </a:rPr>
              <a:t>Thanks to Daria Sokhan</a:t>
            </a:r>
          </a:p>
        </p:txBody>
      </p:sp>
      <p:sp>
        <p:nvSpPr>
          <p:cNvPr id="23563" name="ZoneTexte 43"/>
          <p:cNvSpPr txBox="1">
            <a:spLocks noChangeArrowheads="1"/>
          </p:cNvSpPr>
          <p:nvPr/>
        </p:nvSpPr>
        <p:spPr bwMode="auto">
          <a:xfrm>
            <a:off x="1493838" y="890588"/>
            <a:ext cx="16002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fr-FR" sz="110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fr-FR">
                <a:latin typeface="Times New Roman" pitchFamily="18" charset="0"/>
                <a:cs typeface="Times New Roman" pitchFamily="18" charset="0"/>
              </a:rPr>
              <a:t> = 0.4 GeV/c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4"/>
          <p:cNvSpPr>
            <a:spLocks noGrp="1" noChangeArrowheads="1"/>
          </p:cNvSpPr>
          <p:nvPr>
            <p:ph type="title"/>
          </p:nvPr>
        </p:nvSpPr>
        <p:spPr>
          <a:xfrm>
            <a:off x="608013" y="0"/>
            <a:ext cx="8229600" cy="579438"/>
          </a:xfrm>
          <a:noFill/>
        </p:spPr>
        <p:txBody>
          <a:bodyPr/>
          <a:lstStyle/>
          <a:p>
            <a:pPr eaLnBrk="1" hangingPunct="1"/>
            <a:r>
              <a:rPr lang="en-US" sz="3200" b="1" smtClean="0">
                <a:solidFill>
                  <a:srgbClr val="0000FF"/>
                </a:solidFill>
                <a:latin typeface="Times New Roman" pitchFamily="18" charset="0"/>
              </a:rPr>
              <a:t>CND: simulations</a:t>
            </a:r>
          </a:p>
        </p:txBody>
      </p:sp>
      <p:sp>
        <p:nvSpPr>
          <p:cNvPr id="24579" name="ZoneTexte 13"/>
          <p:cNvSpPr txBox="1">
            <a:spLocks noChangeArrowheads="1"/>
          </p:cNvSpPr>
          <p:nvPr/>
        </p:nvSpPr>
        <p:spPr bwMode="auto">
          <a:xfrm>
            <a:off x="0" y="0"/>
            <a:ext cx="2538413" cy="369888"/>
          </a:xfrm>
          <a:prstGeom prst="rect">
            <a:avLst/>
          </a:prstGeom>
          <a:solidFill>
            <a:srgbClr val="FFCC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i="1">
                <a:latin typeface="Times New Roman" pitchFamily="18" charset="0"/>
                <a:cs typeface="Times New Roman" pitchFamily="18" charset="0"/>
              </a:rPr>
              <a:t>Thanks to Daria Sokhan</a:t>
            </a:r>
          </a:p>
        </p:txBody>
      </p:sp>
      <p:grpSp>
        <p:nvGrpSpPr>
          <p:cNvPr id="24580" name="Group 15"/>
          <p:cNvGrpSpPr>
            <a:grpSpLocks/>
          </p:cNvGrpSpPr>
          <p:nvPr/>
        </p:nvGrpSpPr>
        <p:grpSpPr bwMode="auto">
          <a:xfrm>
            <a:off x="-34925" y="917575"/>
            <a:ext cx="4792663" cy="3179763"/>
            <a:chOff x="2971" y="709"/>
            <a:chExt cx="2540" cy="1567"/>
          </a:xfrm>
        </p:grpSpPr>
        <p:pic>
          <p:nvPicPr>
            <p:cNvPr id="24589" name="Picture 8" descr="beta_res_layer_2_II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971" y="709"/>
              <a:ext cx="2540" cy="15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590" name="Text Box 11"/>
            <p:cNvSpPr txBox="1">
              <a:spLocks noChangeArrowheads="1"/>
            </p:cNvSpPr>
            <p:nvPr/>
          </p:nvSpPr>
          <p:spPr bwMode="auto">
            <a:xfrm>
              <a:off x="2971" y="845"/>
              <a:ext cx="136" cy="23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l-GR">
                  <a:latin typeface="Book Antiqua" pitchFamily="18" charset="0"/>
                </a:rPr>
                <a:t>β</a:t>
              </a:r>
            </a:p>
          </p:txBody>
        </p:sp>
      </p:grpSp>
      <p:pic>
        <p:nvPicPr>
          <p:cNvPr id="24581" name="Image 16" descr="beta_comp_layer_2_II.eps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18000" y="830263"/>
            <a:ext cx="4826000" cy="340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2" name="Text Box 13"/>
          <p:cNvSpPr txBox="1">
            <a:spLocks noChangeArrowheads="1"/>
          </p:cNvSpPr>
          <p:nvPr/>
        </p:nvSpPr>
        <p:spPr bwMode="auto">
          <a:xfrm>
            <a:off x="4230688" y="534988"/>
            <a:ext cx="1951037" cy="58102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>
                <a:latin typeface="Times New Roman" pitchFamily="18" charset="0"/>
              </a:rPr>
              <a:t>n/</a:t>
            </a:r>
            <a:r>
              <a:rPr lang="en-US" sz="1600">
                <a:latin typeface="Symbol" pitchFamily="18" charset="2"/>
              </a:rPr>
              <a:t>g</a:t>
            </a:r>
            <a:r>
              <a:rPr lang="en-US" sz="1600">
                <a:latin typeface="Times New Roman" pitchFamily="18" charset="0"/>
              </a:rPr>
              <a:t> misidentification</a:t>
            </a:r>
          </a:p>
          <a:p>
            <a:pPr algn="ctr"/>
            <a:r>
              <a:rPr lang="en-US" sz="1600">
                <a:latin typeface="Times New Roman" pitchFamily="18" charset="0"/>
              </a:rPr>
              <a:t>for p</a:t>
            </a:r>
            <a:r>
              <a:rPr lang="en-US" sz="1600" baseline="-25000">
                <a:latin typeface="Times New Roman" pitchFamily="18" charset="0"/>
              </a:rPr>
              <a:t>n</a:t>
            </a:r>
            <a:r>
              <a:rPr lang="en-US" sz="1600">
                <a:latin typeface="Times New Roman" pitchFamily="18" charset="0"/>
              </a:rPr>
              <a:t> </a:t>
            </a:r>
            <a:r>
              <a:rPr lang="en-US" sz="1600">
                <a:latin typeface="Times New Roman" pitchFamily="18" charset="0"/>
                <a:cs typeface="Arial" charset="0"/>
              </a:rPr>
              <a:t>≥</a:t>
            </a:r>
            <a:r>
              <a:rPr lang="en-US" sz="1600">
                <a:latin typeface="Times New Roman" pitchFamily="18" charset="0"/>
              </a:rPr>
              <a:t> 1 GeV/c</a:t>
            </a:r>
          </a:p>
        </p:txBody>
      </p:sp>
      <p:sp>
        <p:nvSpPr>
          <p:cNvPr id="24583" name="Text Box 18"/>
          <p:cNvSpPr txBox="1">
            <a:spLocks noChangeArrowheads="1"/>
          </p:cNvSpPr>
          <p:nvPr/>
        </p:nvSpPr>
        <p:spPr bwMode="auto">
          <a:xfrm>
            <a:off x="558800" y="839788"/>
            <a:ext cx="3600450" cy="3381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600">
                <a:latin typeface="Times New Roman" pitchFamily="18" charset="0"/>
                <a:cs typeface="Times New Roman" pitchFamily="18" charset="0"/>
              </a:rPr>
              <a:t>Error bars on the </a:t>
            </a:r>
            <a:r>
              <a:rPr lang="el-GR" sz="1600">
                <a:latin typeface="Times New Roman" pitchFamily="18" charset="0"/>
                <a:cs typeface="Times New Roman" pitchFamily="18" charset="0"/>
              </a:rPr>
              <a:t>β</a:t>
            </a:r>
            <a:r>
              <a:rPr lang="en-GB" sz="1600">
                <a:latin typeface="Times New Roman" pitchFamily="18" charset="0"/>
                <a:cs typeface="Times New Roman" pitchFamily="18" charset="0"/>
              </a:rPr>
              <a:t> - axis represent 3 </a:t>
            </a:r>
            <a:r>
              <a:rPr lang="el-GR" sz="1600">
                <a:latin typeface="Times New Roman" pitchFamily="18" charset="0"/>
                <a:cs typeface="Times New Roman" pitchFamily="18" charset="0"/>
              </a:rPr>
              <a:t>σ</a:t>
            </a:r>
          </a:p>
        </p:txBody>
      </p:sp>
      <p:pic>
        <p:nvPicPr>
          <p:cNvPr id="24584" name="Picture 7" descr="mom_res_vs_mom_diff_layer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47625" y="4203700"/>
            <a:ext cx="4867275" cy="251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5" name="Text Box 20"/>
          <p:cNvSpPr txBox="1">
            <a:spLocks noChangeArrowheads="1"/>
          </p:cNvSpPr>
          <p:nvPr/>
        </p:nvSpPr>
        <p:spPr bwMode="auto">
          <a:xfrm>
            <a:off x="2454275" y="5895975"/>
            <a:ext cx="1536700" cy="369888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Symbol" pitchFamily="18" charset="2"/>
              </a:rPr>
              <a:t>D</a:t>
            </a:r>
            <a:r>
              <a:rPr lang="en-US">
                <a:latin typeface="Times New Roman" pitchFamily="18" charset="0"/>
              </a:rPr>
              <a:t>p/p ~ 4-10%</a:t>
            </a:r>
          </a:p>
        </p:txBody>
      </p:sp>
      <p:pic>
        <p:nvPicPr>
          <p:cNvPr id="24586" name="Picture 11" descr="theta_res_vs_fixed_theta_diff_layer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35475" y="4167188"/>
            <a:ext cx="5103813" cy="2633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7" name="Text Box 20"/>
          <p:cNvSpPr txBox="1">
            <a:spLocks noChangeArrowheads="1"/>
          </p:cNvSpPr>
          <p:nvPr/>
        </p:nvSpPr>
        <p:spPr bwMode="auto">
          <a:xfrm>
            <a:off x="5564188" y="5953125"/>
            <a:ext cx="1082675" cy="369888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Symbol" pitchFamily="18" charset="2"/>
              </a:rPr>
              <a:t>Dq</a:t>
            </a:r>
            <a:r>
              <a:rPr lang="en-US">
                <a:latin typeface="Times New Roman" pitchFamily="18" charset="0"/>
              </a:rPr>
              <a:t> ~ 2-4°</a:t>
            </a:r>
          </a:p>
        </p:txBody>
      </p:sp>
      <p:sp>
        <p:nvSpPr>
          <p:cNvPr id="24588" name="ZoneTexte 20"/>
          <p:cNvSpPr txBox="1">
            <a:spLocks noChangeArrowheads="1"/>
          </p:cNvSpPr>
          <p:nvPr/>
        </p:nvSpPr>
        <p:spPr bwMode="auto">
          <a:xfrm>
            <a:off x="6281738" y="712788"/>
            <a:ext cx="2376487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600">
                <a:latin typeface="Times New Roman" pitchFamily="18" charset="0"/>
                <a:cs typeface="Times New Roman" pitchFamily="18" charset="0"/>
              </a:rPr>
              <a:t>Equal n/</a:t>
            </a:r>
            <a:r>
              <a:rPr lang="fr-FR" sz="1600">
                <a:latin typeface="Symbol" pitchFamily="18" charset="2"/>
                <a:cs typeface="Times New Roman" pitchFamily="18" charset="0"/>
              </a:rPr>
              <a:t>g</a:t>
            </a:r>
            <a:r>
              <a:rPr lang="fr-FR" sz="1600">
                <a:latin typeface="Times New Roman" pitchFamily="18" charset="0"/>
                <a:cs typeface="Times New Roman" pitchFamily="18" charset="0"/>
              </a:rPr>
              <a:t> yields assumed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8" name="Image 12" descr="MM2_DVCS_Pi0_4.eps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9749" y="3705726"/>
            <a:ext cx="4380206" cy="316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5602" name="Group 2"/>
          <p:cNvGrpSpPr>
            <a:grpSpLocks/>
          </p:cNvGrpSpPr>
          <p:nvPr/>
        </p:nvGrpSpPr>
        <p:grpSpPr bwMode="auto">
          <a:xfrm>
            <a:off x="1473200" y="-2286000"/>
            <a:ext cx="7670800" cy="5740400"/>
            <a:chOff x="432" y="1136"/>
            <a:chExt cx="4448" cy="3184"/>
          </a:xfrm>
        </p:grpSpPr>
        <p:grpSp>
          <p:nvGrpSpPr>
            <p:cNvPr id="25612" name="Group 3"/>
            <p:cNvGrpSpPr>
              <a:grpSpLocks/>
            </p:cNvGrpSpPr>
            <p:nvPr/>
          </p:nvGrpSpPr>
          <p:grpSpPr bwMode="auto">
            <a:xfrm>
              <a:off x="432" y="1144"/>
              <a:ext cx="4440" cy="3176"/>
              <a:chOff x="1320" y="1032"/>
              <a:chExt cx="4440" cy="3176"/>
            </a:xfrm>
          </p:grpSpPr>
          <p:pic>
            <p:nvPicPr>
              <p:cNvPr id="25614" name="Picture 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344" y="1040"/>
                <a:ext cx="4416" cy="3165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sp>
            <p:nvSpPr>
              <p:cNvPr id="25615" name="Rectangle 5"/>
              <p:cNvSpPr>
                <a:spLocks noChangeArrowheads="1"/>
              </p:cNvSpPr>
              <p:nvPr/>
            </p:nvSpPr>
            <p:spPr bwMode="auto">
              <a:xfrm>
                <a:off x="1320" y="1032"/>
                <a:ext cx="2240" cy="317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</p:grpSp>
        <p:sp>
          <p:nvSpPr>
            <p:cNvPr id="25613" name="Rectangle 6"/>
            <p:cNvSpPr>
              <a:spLocks noChangeArrowheads="1"/>
            </p:cNvSpPr>
            <p:nvPr/>
          </p:nvSpPr>
          <p:spPr bwMode="auto">
            <a:xfrm>
              <a:off x="2624" y="1136"/>
              <a:ext cx="2256" cy="159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</p:grpSp>
      <p:sp>
        <p:nvSpPr>
          <p:cNvPr id="25603" name="Rectangle 7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731838"/>
          </a:xfrm>
          <a:noFill/>
        </p:spPr>
        <p:txBody>
          <a:bodyPr/>
          <a:lstStyle/>
          <a:p>
            <a:pPr eaLnBrk="1" hangingPunct="1"/>
            <a:r>
              <a:rPr lang="en-US" sz="3200" b="1" smtClean="0">
                <a:solidFill>
                  <a:srgbClr val="0000FF"/>
                </a:solidFill>
                <a:latin typeface="Times New Roman" pitchFamily="18" charset="0"/>
              </a:rPr>
              <a:t>Backgrounds</a:t>
            </a:r>
          </a:p>
        </p:txBody>
      </p:sp>
      <p:sp>
        <p:nvSpPr>
          <p:cNvPr id="25604" name="Text Box 8"/>
          <p:cNvSpPr txBox="1">
            <a:spLocks noChangeArrowheads="1"/>
          </p:cNvSpPr>
          <p:nvPr/>
        </p:nvSpPr>
        <p:spPr bwMode="auto">
          <a:xfrm>
            <a:off x="114300" y="665163"/>
            <a:ext cx="5453063" cy="2652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1600" b="0">
                <a:latin typeface="Times New Roman" pitchFamily="18" charset="0"/>
              </a:rPr>
              <a:t> </a:t>
            </a:r>
            <a:r>
              <a:rPr lang="en-US" sz="1600">
                <a:solidFill>
                  <a:srgbClr val="0000FF"/>
                </a:solidFill>
                <a:latin typeface="Times New Roman" pitchFamily="18" charset="0"/>
              </a:rPr>
              <a:t>Electromagnetic</a:t>
            </a:r>
            <a:r>
              <a:rPr lang="en-US" sz="1600">
                <a:latin typeface="Times New Roman" pitchFamily="18" charset="0"/>
              </a:rPr>
              <a:t> </a:t>
            </a:r>
            <a:r>
              <a:rPr lang="en-US" sz="1600">
                <a:solidFill>
                  <a:srgbClr val="0000FF"/>
                </a:solidFill>
                <a:latin typeface="Times New Roman" pitchFamily="18" charset="0"/>
              </a:rPr>
              <a:t>background rates and spectra</a:t>
            </a:r>
            <a:r>
              <a:rPr lang="en-US" sz="1600" b="0">
                <a:latin typeface="Times New Roman" pitchFamily="18" charset="0"/>
              </a:rPr>
              <a:t> for the </a:t>
            </a:r>
          </a:p>
          <a:p>
            <a:pPr>
              <a:lnSpc>
                <a:spcPct val="120000"/>
              </a:lnSpc>
            </a:pPr>
            <a:r>
              <a:rPr lang="en-US" sz="1600" b="0">
                <a:latin typeface="Times New Roman" pitchFamily="18" charset="0"/>
              </a:rPr>
              <a:t>CND have been studied with </a:t>
            </a:r>
            <a:r>
              <a:rPr lang="en-US" sz="1600">
                <a:solidFill>
                  <a:srgbClr val="FF0000"/>
                </a:solidFill>
                <a:latin typeface="Times New Roman" pitchFamily="18" charset="0"/>
              </a:rPr>
              <a:t>Gemc</a:t>
            </a:r>
            <a:r>
              <a:rPr lang="en-US" sz="1600" b="0">
                <a:latin typeface="Times New Roman" pitchFamily="18" charset="0"/>
              </a:rPr>
              <a:t>:</a:t>
            </a:r>
          </a:p>
          <a:p>
            <a:pPr>
              <a:buFontTx/>
              <a:buChar char="•"/>
            </a:pPr>
            <a:r>
              <a:rPr lang="en-GB" sz="1600" b="0">
                <a:solidFill>
                  <a:srgbClr val="000000"/>
                </a:solidFill>
                <a:latin typeface="Times New Roman" pitchFamily="18" charset="0"/>
              </a:rPr>
              <a:t> The background on the CND produced by the beam </a:t>
            </a:r>
          </a:p>
          <a:p>
            <a:r>
              <a:rPr lang="en-GB" sz="1600" b="0">
                <a:solidFill>
                  <a:srgbClr val="000000"/>
                </a:solidFill>
                <a:latin typeface="Times New Roman" pitchFamily="18" charset="0"/>
              </a:rPr>
              <a:t>through </a:t>
            </a:r>
            <a:r>
              <a:rPr lang="en-GB" sz="1600">
                <a:solidFill>
                  <a:srgbClr val="0000FF"/>
                </a:solidFill>
                <a:latin typeface="Times New Roman" pitchFamily="18" charset="0"/>
              </a:rPr>
              <a:t>electromagnetic interaction in the target</a:t>
            </a:r>
            <a:r>
              <a:rPr lang="en-GB" sz="1600" b="0">
                <a:solidFill>
                  <a:srgbClr val="000000"/>
                </a:solidFill>
                <a:latin typeface="Times New Roman" pitchFamily="18" charset="0"/>
              </a:rPr>
              <a:t> </a:t>
            </a:r>
          </a:p>
          <a:p>
            <a:r>
              <a:rPr lang="en-GB" sz="1600" b="0">
                <a:solidFill>
                  <a:srgbClr val="000000"/>
                </a:solidFill>
                <a:latin typeface="Times New Roman" pitchFamily="18" charset="0"/>
              </a:rPr>
              <a:t>consists of </a:t>
            </a:r>
            <a:r>
              <a:rPr lang="en-GB" sz="1600">
                <a:solidFill>
                  <a:srgbClr val="FF0000"/>
                </a:solidFill>
                <a:latin typeface="Times New Roman" pitchFamily="18" charset="0"/>
              </a:rPr>
              <a:t>neutrals</a:t>
            </a:r>
            <a:r>
              <a:rPr lang="en-GB" sz="1600" b="0">
                <a:solidFill>
                  <a:srgbClr val="000000"/>
                </a:solidFill>
                <a:latin typeface="Times New Roman" pitchFamily="18" charset="0"/>
              </a:rPr>
              <a:t> (most likely photons)</a:t>
            </a:r>
          </a:p>
          <a:p>
            <a:pPr>
              <a:buFontTx/>
              <a:buChar char="•"/>
            </a:pPr>
            <a:r>
              <a:rPr lang="en-GB" sz="1600" b="0">
                <a:solidFill>
                  <a:srgbClr val="000000"/>
                </a:solidFill>
                <a:latin typeface="Times New Roman" pitchFamily="18" charset="0"/>
              </a:rPr>
              <a:t> Total rate </a:t>
            </a:r>
            <a:r>
              <a:rPr lang="en-GB" sz="1600">
                <a:solidFill>
                  <a:srgbClr val="FF0000"/>
                </a:solidFill>
                <a:latin typeface="Times New Roman" pitchFamily="18" charset="0"/>
              </a:rPr>
              <a:t>~2 GHz</a:t>
            </a:r>
            <a:r>
              <a:rPr lang="en-GB" sz="1600" b="0">
                <a:solidFill>
                  <a:srgbClr val="000000"/>
                </a:solidFill>
                <a:latin typeface="Times New Roman" pitchFamily="18" charset="0"/>
              </a:rPr>
              <a:t> at luminosity of </a:t>
            </a:r>
            <a:r>
              <a:rPr lang="en-GB" sz="1600">
                <a:solidFill>
                  <a:srgbClr val="0000FF"/>
                </a:solidFill>
                <a:latin typeface="Times New Roman" pitchFamily="18" charset="0"/>
              </a:rPr>
              <a:t>10</a:t>
            </a:r>
            <a:r>
              <a:rPr lang="en-GB" sz="1600" baseline="30000">
                <a:solidFill>
                  <a:srgbClr val="0000FF"/>
                </a:solidFill>
                <a:latin typeface="Times New Roman" pitchFamily="18" charset="0"/>
              </a:rPr>
              <a:t>35</a:t>
            </a:r>
            <a:r>
              <a:rPr lang="en-GB" sz="160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fr-FR" sz="1600">
                <a:solidFill>
                  <a:srgbClr val="0000FF"/>
                </a:solidFill>
                <a:latin typeface="Times New Roman" pitchFamily="18" charset="0"/>
              </a:rPr>
              <a:t>cm</a:t>
            </a:r>
            <a:r>
              <a:rPr lang="fr-FR" sz="1600" baseline="30000">
                <a:solidFill>
                  <a:srgbClr val="0000FF"/>
                </a:solidFill>
                <a:latin typeface="Times New Roman" pitchFamily="18" charset="0"/>
              </a:rPr>
              <a:t>-2</a:t>
            </a:r>
            <a:r>
              <a:rPr lang="fr-FR" sz="16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·</a:t>
            </a:r>
            <a:r>
              <a:rPr lang="fr-FR" sz="1600">
                <a:solidFill>
                  <a:srgbClr val="0000FF"/>
                </a:solidFill>
                <a:latin typeface="Times New Roman" pitchFamily="18" charset="0"/>
              </a:rPr>
              <a:t>s</a:t>
            </a:r>
            <a:r>
              <a:rPr lang="fr-FR" sz="1600" baseline="30000">
                <a:solidFill>
                  <a:srgbClr val="0000FF"/>
                </a:solidFill>
                <a:latin typeface="Times New Roman" pitchFamily="18" charset="0"/>
              </a:rPr>
              <a:t>-1</a:t>
            </a:r>
            <a:endParaRPr lang="en-GB" sz="1600" b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buFontTx/>
              <a:buChar char="•"/>
            </a:pPr>
            <a:r>
              <a:rPr lang="en-GB" sz="1600" b="0">
                <a:solidFill>
                  <a:srgbClr val="000000"/>
                </a:solidFill>
                <a:latin typeface="Times New Roman" pitchFamily="18" charset="0"/>
              </a:rPr>
              <a:t> Maximum rate </a:t>
            </a:r>
            <a:r>
              <a:rPr lang="en-GB" sz="1600">
                <a:solidFill>
                  <a:srgbClr val="FF0000"/>
                </a:solidFill>
                <a:latin typeface="Times New Roman" pitchFamily="18" charset="0"/>
              </a:rPr>
              <a:t>on a single paddle ~ 22 MHz</a:t>
            </a:r>
            <a:r>
              <a:rPr lang="en-GB" sz="1600" b="0">
                <a:solidFill>
                  <a:srgbClr val="000000"/>
                </a:solidFill>
                <a:latin typeface="Times New Roman" pitchFamily="18" charset="0"/>
              </a:rPr>
              <a:t> </a:t>
            </a:r>
          </a:p>
          <a:p>
            <a:r>
              <a:rPr lang="en-GB" sz="1600" b="0">
                <a:solidFill>
                  <a:srgbClr val="000000"/>
                </a:solidFill>
                <a:latin typeface="Times New Roman" pitchFamily="18" charset="0"/>
              </a:rPr>
              <a:t>This background </a:t>
            </a:r>
            <a:r>
              <a:rPr lang="en-GB" sz="1600">
                <a:solidFill>
                  <a:srgbClr val="0000FF"/>
                </a:solidFill>
                <a:latin typeface="Times New Roman" pitchFamily="18" charset="0"/>
              </a:rPr>
              <a:t>can be reconstructed as a neutron</a:t>
            </a:r>
            <a:r>
              <a:rPr lang="en-GB" sz="1600" b="0">
                <a:solidFill>
                  <a:srgbClr val="000000"/>
                </a:solidFill>
                <a:latin typeface="Times New Roman" pitchFamily="18" charset="0"/>
              </a:rPr>
              <a:t>:</a:t>
            </a:r>
          </a:p>
          <a:p>
            <a:r>
              <a:rPr lang="en-GB" sz="1600" b="0">
                <a:solidFill>
                  <a:srgbClr val="000000"/>
                </a:solidFill>
                <a:latin typeface="Times New Roman" pitchFamily="18" charset="0"/>
              </a:rPr>
              <a:t>with a </a:t>
            </a:r>
            <a:r>
              <a:rPr lang="en-GB" sz="1600">
                <a:solidFill>
                  <a:srgbClr val="FF0000"/>
                </a:solidFill>
                <a:latin typeface="Times New Roman" pitchFamily="18" charset="0"/>
              </a:rPr>
              <a:t>5 MeV energy threshold</a:t>
            </a:r>
            <a:r>
              <a:rPr lang="en-GB" sz="1600" b="0">
                <a:solidFill>
                  <a:srgbClr val="000000"/>
                </a:solidFill>
                <a:latin typeface="Times New Roman" pitchFamily="18" charset="0"/>
              </a:rPr>
              <a:t> the rate is </a:t>
            </a:r>
            <a:r>
              <a:rPr lang="en-GB" sz="1600">
                <a:solidFill>
                  <a:srgbClr val="FF0000"/>
                </a:solidFill>
                <a:latin typeface="Times New Roman" pitchFamily="18" charset="0"/>
              </a:rPr>
              <a:t>~ 3 KHz</a:t>
            </a:r>
          </a:p>
          <a:p>
            <a:r>
              <a:rPr lang="en-GB" sz="1600" b="0">
                <a:solidFill>
                  <a:srgbClr val="000000"/>
                </a:solidFill>
                <a:latin typeface="Times New Roman" pitchFamily="18" charset="0"/>
              </a:rPr>
              <a:t>For these “fake” neutrons </a:t>
            </a:r>
            <a:r>
              <a:rPr lang="en-GB" sz="1600">
                <a:solidFill>
                  <a:srgbClr val="FF0000"/>
                </a:solidFill>
                <a:latin typeface="Symbol" pitchFamily="18" charset="2"/>
              </a:rPr>
              <a:t>b</a:t>
            </a:r>
            <a:r>
              <a:rPr lang="en-GB" sz="1600">
                <a:solidFill>
                  <a:srgbClr val="FF0000"/>
                </a:solidFill>
                <a:latin typeface="Times New Roman" pitchFamily="18" charset="0"/>
              </a:rPr>
              <a:t>&lt;0.1-0.2 </a:t>
            </a:r>
            <a:r>
              <a:rPr lang="en-GB" sz="1600" b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→ p</a:t>
            </a:r>
            <a:r>
              <a:rPr lang="en-GB" sz="1600" b="0" baseline="-2500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n</a:t>
            </a:r>
            <a:r>
              <a:rPr lang="en-GB" sz="1600" b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 &lt; 0.2 GeV/c</a:t>
            </a:r>
          </a:p>
        </p:txBody>
      </p:sp>
      <p:sp>
        <p:nvSpPr>
          <p:cNvPr id="25605" name="Text Box 10"/>
          <p:cNvSpPr txBox="1">
            <a:spLocks noChangeArrowheads="1"/>
          </p:cNvSpPr>
          <p:nvPr/>
        </p:nvSpPr>
        <p:spPr bwMode="auto">
          <a:xfrm>
            <a:off x="6470650" y="1089025"/>
            <a:ext cx="20653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Symbol" pitchFamily="18" charset="2"/>
              </a:rPr>
              <a:t>b</a:t>
            </a:r>
            <a:r>
              <a:rPr lang="en-US">
                <a:latin typeface="Times New Roman" pitchFamily="18" charset="0"/>
              </a:rPr>
              <a:t>, for Edep&gt;5 MeV</a:t>
            </a:r>
          </a:p>
        </p:txBody>
      </p:sp>
      <p:sp>
        <p:nvSpPr>
          <p:cNvPr id="25606" name="ZoneTexte 10"/>
          <p:cNvSpPr txBox="1">
            <a:spLocks noChangeArrowheads="1"/>
          </p:cNvSpPr>
          <p:nvPr/>
        </p:nvSpPr>
        <p:spPr bwMode="auto">
          <a:xfrm>
            <a:off x="271463" y="5403850"/>
            <a:ext cx="2847975" cy="368300"/>
          </a:xfrm>
          <a:prstGeom prst="rect">
            <a:avLst/>
          </a:prstGeom>
          <a:solidFill>
            <a:srgbClr val="FFCC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i="1">
                <a:latin typeface="Times New Roman" pitchFamily="18" charset="0"/>
                <a:cs typeface="Times New Roman" pitchFamily="18" charset="0"/>
              </a:rPr>
              <a:t>Thanks to Raffaella De Vita</a:t>
            </a:r>
          </a:p>
        </p:txBody>
      </p:sp>
      <p:sp>
        <p:nvSpPr>
          <p:cNvPr id="25607" name="Text Box 8"/>
          <p:cNvSpPr txBox="1">
            <a:spLocks noChangeArrowheads="1"/>
          </p:cNvSpPr>
          <p:nvPr/>
        </p:nvSpPr>
        <p:spPr bwMode="auto">
          <a:xfrm>
            <a:off x="0" y="3340100"/>
            <a:ext cx="5453063" cy="1914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1600" b="0" dirty="0">
                <a:latin typeface="Times New Roman" pitchFamily="18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Times New Roman" pitchFamily="18" charset="0"/>
              </a:rPr>
              <a:t>Physical</a:t>
            </a:r>
            <a:r>
              <a:rPr lang="en-US" sz="1600" dirty="0">
                <a:latin typeface="Times New Roman" pitchFamily="18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Times New Roman" pitchFamily="18" charset="0"/>
              </a:rPr>
              <a:t>background </a:t>
            </a:r>
            <a:r>
              <a:rPr lang="en-US" sz="1600" b="0" dirty="0">
                <a:latin typeface="Times New Roman" pitchFamily="18" charset="0"/>
              </a:rPr>
              <a:t>from photons coming from </a:t>
            </a:r>
            <a:r>
              <a:rPr lang="en-US" sz="1600" dirty="0">
                <a:solidFill>
                  <a:srgbClr val="FF0000"/>
                </a:solidFill>
                <a:latin typeface="Times New Roman" pitchFamily="18" charset="0"/>
              </a:rPr>
              <a:t>asymmetric meson decays </a:t>
            </a:r>
            <a:r>
              <a:rPr lang="en-US" sz="1600" b="0" dirty="0">
                <a:latin typeface="Times New Roman" pitchFamily="18" charset="0"/>
              </a:rPr>
              <a:t>have been studied with </a:t>
            </a:r>
            <a:r>
              <a:rPr lang="en-US" sz="1600" dirty="0">
                <a:solidFill>
                  <a:srgbClr val="FF0000"/>
                </a:solidFill>
                <a:latin typeface="Times New Roman" pitchFamily="18" charset="0"/>
              </a:rPr>
              <a:t>CLASDIS</a:t>
            </a:r>
            <a:r>
              <a:rPr lang="en-US" sz="1600" b="0" dirty="0">
                <a:latin typeface="Times New Roman" pitchFamily="18" charset="0"/>
              </a:rPr>
              <a:t>:</a:t>
            </a:r>
          </a:p>
          <a:p>
            <a:pPr>
              <a:buFontTx/>
              <a:buChar char="•"/>
            </a:pPr>
            <a:r>
              <a:rPr lang="en-GB" sz="1600" b="0" dirty="0">
                <a:solidFill>
                  <a:srgbClr val="000000"/>
                </a:solidFill>
                <a:latin typeface="Times New Roman" pitchFamily="18" charset="0"/>
              </a:rPr>
              <a:t> requiring an </a:t>
            </a:r>
            <a:r>
              <a:rPr lang="en-GB" sz="1600" dirty="0">
                <a:solidFill>
                  <a:srgbClr val="000000"/>
                </a:solidFill>
                <a:latin typeface="Times New Roman" pitchFamily="18" charset="0"/>
              </a:rPr>
              <a:t>electron and a photon </a:t>
            </a:r>
            <a:r>
              <a:rPr lang="en-GB" sz="1600" dirty="0" smtClean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1600" dirty="0" err="1" smtClean="0">
                <a:solidFill>
                  <a:srgbClr val="000000"/>
                </a:solidFill>
                <a:latin typeface="Times New Roman" pitchFamily="18" charset="0"/>
              </a:rPr>
              <a:t>E</a:t>
            </a:r>
            <a:r>
              <a:rPr lang="en-GB" sz="1200" dirty="0" err="1" smtClean="0">
                <a:solidFill>
                  <a:srgbClr val="000000"/>
                </a:solidFill>
                <a:latin typeface="Symbol" pitchFamily="18" charset="2"/>
              </a:rPr>
              <a:t>g</a:t>
            </a:r>
            <a:r>
              <a:rPr lang="en-GB" sz="1600" dirty="0" smtClean="0">
                <a:solidFill>
                  <a:srgbClr val="000000"/>
                </a:solidFill>
                <a:latin typeface="Times New Roman" pitchFamily="18" charset="0"/>
              </a:rPr>
              <a:t>&gt;1 </a:t>
            </a:r>
            <a:r>
              <a:rPr lang="en-GB" sz="1600" dirty="0" err="1" smtClean="0">
                <a:solidFill>
                  <a:srgbClr val="000000"/>
                </a:solidFill>
                <a:latin typeface="Times New Roman" pitchFamily="18" charset="0"/>
              </a:rPr>
              <a:t>GeV</a:t>
            </a:r>
            <a:r>
              <a:rPr lang="en-GB" sz="1600" dirty="0" smtClean="0">
                <a:solidFill>
                  <a:srgbClr val="000000"/>
                </a:solidFill>
                <a:latin typeface="Times New Roman" pitchFamily="18" charset="0"/>
              </a:rPr>
              <a:t>) in </a:t>
            </a:r>
            <a:r>
              <a:rPr lang="en-GB" sz="1600" dirty="0">
                <a:solidFill>
                  <a:srgbClr val="000000"/>
                </a:solidFill>
                <a:latin typeface="Times New Roman" pitchFamily="18" charset="0"/>
              </a:rPr>
              <a:t>the FD</a:t>
            </a:r>
          </a:p>
          <a:p>
            <a:pPr>
              <a:buFontTx/>
              <a:buChar char="•"/>
            </a:pPr>
            <a:r>
              <a:rPr lang="en-GB" sz="1600" b="0" dirty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 applying </a:t>
            </a:r>
            <a:r>
              <a:rPr lang="en-GB" sz="1600" dirty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“DVCS-like” cut MM(</a:t>
            </a:r>
            <a:r>
              <a:rPr lang="en-GB" sz="1600" dirty="0" err="1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e</a:t>
            </a:r>
            <a:r>
              <a:rPr lang="en-GB" sz="1600" dirty="0" err="1">
                <a:solidFill>
                  <a:srgbClr val="000000"/>
                </a:solidFill>
                <a:latin typeface="Symbol" pitchFamily="18" charset="2"/>
                <a:cs typeface="Arial" charset="0"/>
              </a:rPr>
              <a:t>g</a:t>
            </a:r>
            <a:r>
              <a:rPr lang="en-GB" sz="1600" dirty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)&lt;1.1 </a:t>
            </a:r>
            <a:r>
              <a:rPr lang="en-GB" sz="1600" dirty="0" err="1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GeV</a:t>
            </a:r>
            <a:endParaRPr lang="en-GB" sz="1600" dirty="0">
              <a:solidFill>
                <a:srgbClr val="000000"/>
              </a:solidFill>
              <a:latin typeface="Times New Roman" pitchFamily="18" charset="0"/>
              <a:cs typeface="Arial" charset="0"/>
            </a:endParaRPr>
          </a:p>
          <a:p>
            <a:pPr>
              <a:buFontTx/>
              <a:buChar char="•"/>
            </a:pPr>
            <a:r>
              <a:rPr lang="en-GB" sz="1600" b="0" dirty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 assuming 30% of acceptance + efficiency for electron and photon  → </a:t>
            </a:r>
            <a:r>
              <a:rPr lang="en-GB" sz="1600" dirty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2 Hz of photon rate on the CND </a:t>
            </a:r>
            <a:r>
              <a:rPr lang="en-GB" sz="1600" b="0" dirty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(comparable to </a:t>
            </a:r>
            <a:r>
              <a:rPr lang="en-GB" sz="1600" b="0" dirty="0" err="1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nDVCS</a:t>
            </a:r>
            <a:r>
              <a:rPr lang="en-GB" sz="1600" b="0" dirty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 neutrons rate ~ few Hz)</a:t>
            </a:r>
          </a:p>
        </p:txBody>
      </p:sp>
      <p:sp>
        <p:nvSpPr>
          <p:cNvPr id="25609" name="ZoneTexte 13"/>
          <p:cNvSpPr txBox="1">
            <a:spLocks noChangeArrowheads="1"/>
          </p:cNvSpPr>
          <p:nvPr/>
        </p:nvSpPr>
        <p:spPr bwMode="auto">
          <a:xfrm>
            <a:off x="242888" y="6088063"/>
            <a:ext cx="4095750" cy="64611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Comparison nDVCS/en</a:t>
            </a:r>
            <a:r>
              <a:rPr lang="fr-FR">
                <a:solidFill>
                  <a:srgbClr val="FF0000"/>
                </a:solidFill>
                <a:latin typeface="Symbol" pitchFamily="18" charset="2"/>
                <a:cs typeface="Times New Roman" pitchFamily="18" charset="0"/>
              </a:rPr>
              <a:t>p</a:t>
            </a:r>
            <a:r>
              <a:rPr lang="fr-FR" baseline="30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fr-FR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(p)</a:t>
            </a:r>
          </a:p>
          <a:p>
            <a:r>
              <a:rPr lang="fr-FR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« DVCS cuts » → 5-10% contamination</a:t>
            </a:r>
          </a:p>
        </p:txBody>
      </p:sp>
      <p:sp>
        <p:nvSpPr>
          <p:cNvPr id="25610" name="Flèche droite 14"/>
          <p:cNvSpPr>
            <a:spLocks noChangeArrowheads="1"/>
          </p:cNvSpPr>
          <p:nvPr/>
        </p:nvSpPr>
        <p:spPr bwMode="auto">
          <a:xfrm>
            <a:off x="4479925" y="6273800"/>
            <a:ext cx="461963" cy="277813"/>
          </a:xfrm>
          <a:prstGeom prst="rightArrow">
            <a:avLst>
              <a:gd name="adj1" fmla="val 50000"/>
              <a:gd name="adj2" fmla="val 49886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6548438" y="5240338"/>
            <a:ext cx="2132012" cy="10779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fr-FR" sz="1600" dirty="0" err="1">
                <a:latin typeface="Times New Roman" pitchFamily="18" charset="0"/>
                <a:cs typeface="Times New Roman" pitchFamily="18" charset="0"/>
              </a:rPr>
              <a:t>Realistic</a:t>
            </a:r>
            <a:r>
              <a:rPr lang="fr-FR" sz="1600" dirty="0">
                <a:latin typeface="Times New Roman" pitchFamily="18" charset="0"/>
                <a:cs typeface="Times New Roman" pitchFamily="18" charset="0"/>
              </a:rPr>
              <a:t> FD &amp; CND </a:t>
            </a:r>
          </a:p>
          <a:p>
            <a:pPr>
              <a:defRPr/>
            </a:pPr>
            <a:r>
              <a:rPr lang="fr-FR" sz="1600" dirty="0" err="1">
                <a:latin typeface="Times New Roman" pitchFamily="18" charset="0"/>
                <a:cs typeface="Times New Roman" pitchFamily="18" charset="0"/>
              </a:rPr>
              <a:t>resolutions</a:t>
            </a:r>
            <a:r>
              <a:rPr lang="fr-FR" sz="16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defRPr/>
            </a:pPr>
            <a:r>
              <a:rPr lang="fr-FR" sz="1600" dirty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fr-FR" sz="1600" dirty="0" err="1">
                <a:latin typeface="Times New Roman" pitchFamily="18" charset="0"/>
                <a:cs typeface="Times New Roman" pitchFamily="18" charset="0"/>
              </a:rPr>
              <a:t>acceptances</a:t>
            </a:r>
            <a:endParaRPr lang="fr-FR" sz="1600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endParaRPr lang="fr-FR" sz="1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669925" y="117475"/>
            <a:ext cx="77406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0000FF"/>
                </a:solidFill>
                <a:latin typeface="Times New Roman" pitchFamily="18" charset="0"/>
              </a:rPr>
              <a:t>nDVCS with CLAS12 + CND: beam time request</a:t>
            </a:r>
          </a:p>
        </p:txBody>
      </p:sp>
      <p:sp>
        <p:nvSpPr>
          <p:cNvPr id="26627" name="Text Box 61"/>
          <p:cNvSpPr txBox="1">
            <a:spLocks noChangeArrowheads="1"/>
          </p:cNvSpPr>
          <p:nvPr/>
        </p:nvSpPr>
        <p:spPr bwMode="auto">
          <a:xfrm>
            <a:off x="4641850" y="5180013"/>
            <a:ext cx="4789488" cy="78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en-US" b="0">
                <a:latin typeface="Symbol" pitchFamily="18" charset="2"/>
                <a:cs typeface="Arial" charset="0"/>
              </a:rPr>
              <a:t>D</a:t>
            </a:r>
            <a:r>
              <a:rPr lang="en-US" b="0">
                <a:latin typeface="Times New Roman" pitchFamily="18" charset="0"/>
                <a:cs typeface="Arial" charset="0"/>
              </a:rPr>
              <a:t>t = 0.4 GeV</a:t>
            </a:r>
            <a:r>
              <a:rPr lang="en-US" b="0" baseline="30000">
                <a:latin typeface="Times New Roman" pitchFamily="18" charset="0"/>
                <a:cs typeface="Arial" charset="0"/>
              </a:rPr>
              <a:t>2</a:t>
            </a:r>
            <a:r>
              <a:rPr lang="en-US" b="0">
                <a:latin typeface="Times New Roman" pitchFamily="18" charset="0"/>
                <a:cs typeface="Arial" charset="0"/>
              </a:rPr>
              <a:t>  </a:t>
            </a:r>
            <a:r>
              <a:rPr lang="en-US" b="0">
                <a:latin typeface="Symbol" pitchFamily="18" charset="2"/>
                <a:cs typeface="Arial" charset="0"/>
              </a:rPr>
              <a:t>D</a:t>
            </a:r>
            <a:r>
              <a:rPr lang="en-US" b="0">
                <a:latin typeface="Times New Roman" pitchFamily="18" charset="0"/>
                <a:cs typeface="Arial" charset="0"/>
              </a:rPr>
              <a:t>Q</a:t>
            </a:r>
            <a:r>
              <a:rPr lang="en-US" b="0" baseline="30000">
                <a:latin typeface="Times New Roman" pitchFamily="18" charset="0"/>
                <a:cs typeface="Arial" charset="0"/>
              </a:rPr>
              <a:t>2</a:t>
            </a:r>
            <a:r>
              <a:rPr lang="en-US" b="0">
                <a:latin typeface="Times New Roman" pitchFamily="18" charset="0"/>
                <a:cs typeface="Arial" charset="0"/>
              </a:rPr>
              <a:t> =1.5 GeV</a:t>
            </a:r>
            <a:r>
              <a:rPr lang="en-US" b="0" baseline="30000">
                <a:latin typeface="Times New Roman" pitchFamily="18" charset="0"/>
                <a:cs typeface="Arial" charset="0"/>
              </a:rPr>
              <a:t>2</a:t>
            </a:r>
            <a:r>
              <a:rPr lang="en-US" b="0">
                <a:latin typeface="Times New Roman" pitchFamily="18" charset="0"/>
                <a:cs typeface="Arial" charset="0"/>
              </a:rPr>
              <a:t> </a:t>
            </a:r>
          </a:p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en-US" b="0">
                <a:latin typeface="Symbol" pitchFamily="18" charset="2"/>
                <a:cs typeface="Arial" charset="0"/>
              </a:rPr>
              <a:t>D</a:t>
            </a:r>
            <a:r>
              <a:rPr lang="en-US" b="0">
                <a:latin typeface="Times New Roman" pitchFamily="18" charset="0"/>
                <a:cs typeface="Arial" charset="0"/>
              </a:rPr>
              <a:t>x</a:t>
            </a:r>
            <a:r>
              <a:rPr lang="en-US" b="0" baseline="-25000">
                <a:latin typeface="Times New Roman" pitchFamily="18" charset="0"/>
                <a:cs typeface="Arial" charset="0"/>
              </a:rPr>
              <a:t>B</a:t>
            </a:r>
            <a:r>
              <a:rPr lang="en-US" b="0">
                <a:latin typeface="Times New Roman" pitchFamily="18" charset="0"/>
                <a:cs typeface="Arial" charset="0"/>
              </a:rPr>
              <a:t> = 0.15 </a:t>
            </a:r>
            <a:r>
              <a:rPr lang="en-US" b="0">
                <a:latin typeface="Symbol" pitchFamily="18" charset="2"/>
                <a:cs typeface="Arial" charset="0"/>
              </a:rPr>
              <a:t>Df</a:t>
            </a:r>
            <a:r>
              <a:rPr lang="en-US" b="0">
                <a:latin typeface="Times New Roman" pitchFamily="18" charset="0"/>
                <a:cs typeface="Arial" charset="0"/>
              </a:rPr>
              <a:t> = 30° (bin sizes to be optimized)</a:t>
            </a:r>
            <a:endParaRPr lang="en-US" b="0" baseline="-25000">
              <a:latin typeface="Times New Roman" pitchFamily="18" charset="0"/>
              <a:cs typeface="Arial" charset="0"/>
            </a:endParaRPr>
          </a:p>
        </p:txBody>
      </p:sp>
      <p:sp>
        <p:nvSpPr>
          <p:cNvPr id="26628" name="Text Box 62"/>
          <p:cNvSpPr txBox="1">
            <a:spLocks noChangeArrowheads="1"/>
          </p:cNvSpPr>
          <p:nvPr/>
        </p:nvSpPr>
        <p:spPr bwMode="auto">
          <a:xfrm>
            <a:off x="4511675" y="1420813"/>
            <a:ext cx="4086225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r>
              <a:rPr lang="en-US" b="0">
                <a:latin typeface="Times New Roman" pitchFamily="18" charset="0"/>
                <a:cs typeface="Arial" charset="0"/>
              </a:rPr>
              <a:t> L = 10</a:t>
            </a:r>
            <a:r>
              <a:rPr lang="en-US" b="0" baseline="30000">
                <a:latin typeface="Times New Roman" pitchFamily="18" charset="0"/>
                <a:cs typeface="Arial" charset="0"/>
              </a:rPr>
              <a:t>35</a:t>
            </a:r>
            <a:r>
              <a:rPr lang="en-US" b="0">
                <a:latin typeface="Times New Roman" pitchFamily="18" charset="0"/>
                <a:cs typeface="Arial" charset="0"/>
              </a:rPr>
              <a:t>cm</a:t>
            </a:r>
            <a:r>
              <a:rPr lang="en-US" b="0" baseline="30000">
                <a:latin typeface="Times New Roman" pitchFamily="18" charset="0"/>
                <a:cs typeface="Arial" charset="0"/>
              </a:rPr>
              <a:t>-2</a:t>
            </a:r>
            <a:r>
              <a:rPr lang="en-US" b="0">
                <a:latin typeface="Times New Roman" pitchFamily="18" charset="0"/>
                <a:cs typeface="Arial" charset="0"/>
              </a:rPr>
              <a:t>s</a:t>
            </a:r>
            <a:r>
              <a:rPr lang="en-US" b="0" baseline="30000">
                <a:latin typeface="Times New Roman" pitchFamily="18" charset="0"/>
                <a:cs typeface="Arial" charset="0"/>
              </a:rPr>
              <a:t>-1</a:t>
            </a:r>
            <a:r>
              <a:rPr lang="en-US" b="0">
                <a:latin typeface="Times New Roman" pitchFamily="18" charset="0"/>
                <a:cs typeface="Arial" charset="0"/>
              </a:rPr>
              <a:t>       </a:t>
            </a:r>
          </a:p>
          <a:p>
            <a:pPr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r>
              <a:rPr lang="en-US" b="0">
                <a:latin typeface="Times New Roman" pitchFamily="18" charset="0"/>
                <a:cs typeface="Arial" charset="0"/>
              </a:rPr>
              <a:t> Time = </a:t>
            </a:r>
            <a:r>
              <a:rPr lang="en-US">
                <a:latin typeface="Times New Roman" pitchFamily="18" charset="0"/>
                <a:cs typeface="Arial" charset="0"/>
              </a:rPr>
              <a:t>80 days </a:t>
            </a:r>
            <a:r>
              <a:rPr lang="en-US" b="0">
                <a:latin typeface="Times New Roman" pitchFamily="18" charset="0"/>
                <a:cs typeface="Arial" charset="0"/>
              </a:rPr>
              <a:t>(to be optimized)</a:t>
            </a:r>
          </a:p>
        </p:txBody>
      </p:sp>
      <p:sp>
        <p:nvSpPr>
          <p:cNvPr id="26629" name="Text Box 63"/>
          <p:cNvSpPr txBox="1">
            <a:spLocks noChangeArrowheads="1"/>
          </p:cNvSpPr>
          <p:nvPr/>
        </p:nvSpPr>
        <p:spPr bwMode="auto">
          <a:xfrm>
            <a:off x="4511675" y="2320925"/>
            <a:ext cx="47037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r>
              <a:rPr lang="en-US" b="0">
                <a:latin typeface="Times New Roman" pitchFamily="18" charset="0"/>
                <a:cs typeface="Arial" charset="0"/>
              </a:rPr>
              <a:t> R</a:t>
            </a:r>
            <a:r>
              <a:rPr lang="en-US" b="0" baseline="-25000">
                <a:latin typeface="Times New Roman" pitchFamily="18" charset="0"/>
                <a:cs typeface="Arial" charset="0"/>
              </a:rPr>
              <a:t>acc</a:t>
            </a:r>
            <a:r>
              <a:rPr lang="en-US" b="0">
                <a:latin typeface="Times New Roman" pitchFamily="18" charset="0"/>
                <a:cs typeface="Arial" charset="0"/>
              </a:rPr>
              <a:t>= bin-by-bin acceptance (16%-35%)</a:t>
            </a:r>
          </a:p>
        </p:txBody>
      </p:sp>
      <p:sp>
        <p:nvSpPr>
          <p:cNvPr id="26630" name="Text Box 64"/>
          <p:cNvSpPr txBox="1">
            <a:spLocks noChangeArrowheads="1"/>
          </p:cNvSpPr>
          <p:nvPr/>
        </p:nvSpPr>
        <p:spPr bwMode="auto">
          <a:xfrm>
            <a:off x="4511675" y="2895600"/>
            <a:ext cx="463232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r>
              <a:rPr lang="en-US" b="0">
                <a:latin typeface="Times New Roman" pitchFamily="18" charset="0"/>
                <a:cs typeface="Arial" charset="0"/>
              </a:rPr>
              <a:t> E</a:t>
            </a:r>
            <a:r>
              <a:rPr lang="en-US" b="0" baseline="-25000">
                <a:latin typeface="Times New Roman" pitchFamily="18" charset="0"/>
                <a:cs typeface="Arial" charset="0"/>
              </a:rPr>
              <a:t>eff</a:t>
            </a:r>
            <a:r>
              <a:rPr lang="en-US" b="0">
                <a:latin typeface="Times New Roman" pitchFamily="18" charset="0"/>
                <a:cs typeface="Arial" charset="0"/>
              </a:rPr>
              <a:t> = neutron detector efficiency (~10%, only CND included at this stage)</a:t>
            </a:r>
          </a:p>
        </p:txBody>
      </p:sp>
      <p:sp>
        <p:nvSpPr>
          <p:cNvPr id="26631" name="Text Box 65"/>
          <p:cNvSpPr txBox="1">
            <a:spLocks noChangeArrowheads="1"/>
          </p:cNvSpPr>
          <p:nvPr/>
        </p:nvSpPr>
        <p:spPr bwMode="auto">
          <a:xfrm>
            <a:off x="4887913" y="812800"/>
            <a:ext cx="4017962" cy="39687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0">
                <a:latin typeface="Times New Roman" pitchFamily="18" charset="0"/>
                <a:cs typeface="Arial" charset="0"/>
              </a:rPr>
              <a:t>N = ∆t ∆Q</a:t>
            </a:r>
            <a:r>
              <a:rPr lang="en-US" sz="2000" b="0" baseline="30000">
                <a:latin typeface="Times New Roman" pitchFamily="18" charset="0"/>
                <a:cs typeface="Arial" charset="0"/>
              </a:rPr>
              <a:t>2</a:t>
            </a:r>
            <a:r>
              <a:rPr lang="en-US" sz="2000" b="0">
                <a:latin typeface="Times New Roman" pitchFamily="18" charset="0"/>
                <a:cs typeface="Arial" charset="0"/>
              </a:rPr>
              <a:t> ∆x ∆</a:t>
            </a:r>
            <a:r>
              <a:rPr lang="en-US" sz="2000" b="0">
                <a:latin typeface="Symbol" pitchFamily="18" charset="2"/>
                <a:cs typeface="Arial" charset="0"/>
              </a:rPr>
              <a:t>f</a:t>
            </a:r>
            <a:r>
              <a:rPr lang="en-US" sz="2000" b="0">
                <a:latin typeface="Times New Roman" pitchFamily="18" charset="0"/>
                <a:cs typeface="Arial" charset="0"/>
              </a:rPr>
              <a:t> L Time R</a:t>
            </a:r>
            <a:r>
              <a:rPr lang="en-US" sz="2000" b="0" baseline="-25000">
                <a:latin typeface="Times New Roman" pitchFamily="18" charset="0"/>
                <a:cs typeface="Arial" charset="0"/>
              </a:rPr>
              <a:t>acc</a:t>
            </a:r>
            <a:r>
              <a:rPr lang="en-US" sz="2000" b="0">
                <a:latin typeface="Times New Roman" pitchFamily="18" charset="0"/>
                <a:cs typeface="Arial" charset="0"/>
              </a:rPr>
              <a:t> E</a:t>
            </a:r>
            <a:r>
              <a:rPr lang="en-US" sz="2000" b="0" baseline="-25000">
                <a:latin typeface="Times New Roman" pitchFamily="18" charset="0"/>
                <a:cs typeface="Arial" charset="0"/>
              </a:rPr>
              <a:t>eff</a:t>
            </a:r>
          </a:p>
        </p:txBody>
      </p:sp>
      <p:sp>
        <p:nvSpPr>
          <p:cNvPr id="26632" name="Text Box 66"/>
          <p:cNvSpPr txBox="1">
            <a:spLocks noChangeArrowheads="1"/>
          </p:cNvSpPr>
          <p:nvPr/>
        </p:nvSpPr>
        <p:spPr bwMode="auto">
          <a:xfrm>
            <a:off x="185738" y="4843463"/>
            <a:ext cx="4208462" cy="1200150"/>
          </a:xfrm>
          <a:prstGeom prst="rect">
            <a:avLst/>
          </a:prstGeom>
          <a:gradFill rotWithShape="1">
            <a:gsLst>
              <a:gs pos="0">
                <a:srgbClr val="6A8486"/>
              </a:gs>
              <a:gs pos="50000">
                <a:srgbClr val="9ABEC1"/>
              </a:gs>
              <a:gs pos="100000">
                <a:srgbClr val="B8E3E6"/>
              </a:gs>
            </a:gsLst>
            <a:lin ang="16200000" scaled="1"/>
          </a:gra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Times New Roman" pitchFamily="18" charset="0"/>
              </a:rPr>
              <a:t>Count rates computed with nDVCS+BH </a:t>
            </a:r>
          </a:p>
          <a:p>
            <a:pPr algn="ctr"/>
            <a:r>
              <a:rPr lang="en-US">
                <a:latin typeface="Times New Roman" pitchFamily="18" charset="0"/>
              </a:rPr>
              <a:t>event generator </a:t>
            </a:r>
          </a:p>
          <a:p>
            <a:pPr algn="ctr"/>
            <a:r>
              <a:rPr lang="en-US">
                <a:latin typeface="Times New Roman" pitchFamily="18" charset="0"/>
              </a:rPr>
              <a:t>+ CLAS12 acceptance from FastMC</a:t>
            </a:r>
          </a:p>
          <a:p>
            <a:pPr algn="ctr"/>
            <a:r>
              <a:rPr lang="en-US">
                <a:latin typeface="Times New Roman" pitchFamily="18" charset="0"/>
              </a:rPr>
              <a:t>+ CND efficiency from Gemc simulation</a:t>
            </a:r>
          </a:p>
        </p:txBody>
      </p:sp>
      <p:sp>
        <p:nvSpPr>
          <p:cNvPr id="26633" name="Text Box 67"/>
          <p:cNvSpPr txBox="1">
            <a:spLocks noChangeArrowheads="1"/>
          </p:cNvSpPr>
          <p:nvPr/>
        </p:nvSpPr>
        <p:spPr bwMode="auto">
          <a:xfrm>
            <a:off x="5637213" y="3856038"/>
            <a:ext cx="1857375" cy="119221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Times New Roman" pitchFamily="18" charset="0"/>
                <a:cs typeface="Arial" charset="0"/>
              </a:rPr>
              <a:t>&lt;t&gt; ≈ -0.5 GeV</a:t>
            </a:r>
            <a:r>
              <a:rPr lang="en-US" baseline="30000">
                <a:latin typeface="Times New Roman" pitchFamily="18" charset="0"/>
                <a:cs typeface="Arial" charset="0"/>
              </a:rPr>
              <a:t>2</a:t>
            </a:r>
            <a:endParaRPr lang="en-US">
              <a:latin typeface="Times New Roman" pitchFamily="18" charset="0"/>
              <a:cs typeface="Arial" charset="0"/>
            </a:endParaRPr>
          </a:p>
          <a:p>
            <a:pPr algn="ctr">
              <a:spcBef>
                <a:spcPct val="50000"/>
              </a:spcBef>
            </a:pPr>
            <a:r>
              <a:rPr lang="en-US">
                <a:latin typeface="Times New Roman" pitchFamily="18" charset="0"/>
                <a:cs typeface="Arial" charset="0"/>
              </a:rPr>
              <a:t>&lt;Q</a:t>
            </a:r>
            <a:r>
              <a:rPr lang="en-US" baseline="30000">
                <a:latin typeface="Times New Roman" pitchFamily="18" charset="0"/>
                <a:cs typeface="Arial" charset="0"/>
              </a:rPr>
              <a:t>2</a:t>
            </a:r>
            <a:r>
              <a:rPr lang="en-US">
                <a:latin typeface="Times New Roman" pitchFamily="18" charset="0"/>
                <a:cs typeface="Arial" charset="0"/>
              </a:rPr>
              <a:t>&gt; ≈ 2.2GeV</a:t>
            </a:r>
            <a:r>
              <a:rPr lang="en-US" baseline="30000">
                <a:latin typeface="Times New Roman" pitchFamily="18" charset="0"/>
                <a:cs typeface="Arial" charset="0"/>
              </a:rPr>
              <a:t>2</a:t>
            </a:r>
            <a:endParaRPr lang="en-US">
              <a:latin typeface="Times New Roman" pitchFamily="18" charset="0"/>
              <a:cs typeface="Arial" charset="0"/>
            </a:endParaRPr>
          </a:p>
          <a:p>
            <a:pPr algn="ctr">
              <a:spcBef>
                <a:spcPct val="50000"/>
              </a:spcBef>
            </a:pPr>
            <a:r>
              <a:rPr lang="en-US">
                <a:latin typeface="Times New Roman" pitchFamily="18" charset="0"/>
                <a:cs typeface="Arial" charset="0"/>
              </a:rPr>
              <a:t>   &lt;x&gt; ≈ 0.13 </a:t>
            </a:r>
          </a:p>
        </p:txBody>
      </p:sp>
      <p:sp>
        <p:nvSpPr>
          <p:cNvPr id="26634" name="Line 68"/>
          <p:cNvSpPr>
            <a:spLocks noChangeShapeType="1"/>
          </p:cNvSpPr>
          <p:nvPr/>
        </p:nvSpPr>
        <p:spPr bwMode="auto">
          <a:xfrm>
            <a:off x="4406900" y="3898900"/>
            <a:ext cx="889000" cy="2794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fr-FR"/>
          </a:p>
        </p:txBody>
      </p:sp>
      <p:pic>
        <p:nvPicPr>
          <p:cNvPr id="26635" name="Image 12" descr="asym_ndvcs.eps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25" y="901700"/>
            <a:ext cx="4349750" cy="387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6" name="ZoneTexte 12"/>
          <p:cNvSpPr txBox="1">
            <a:spLocks noChangeArrowheads="1"/>
          </p:cNvSpPr>
          <p:nvPr/>
        </p:nvSpPr>
        <p:spPr bwMode="auto">
          <a:xfrm>
            <a:off x="5772150" y="6211888"/>
            <a:ext cx="2838450" cy="646112"/>
          </a:xfrm>
          <a:prstGeom prst="rect">
            <a:avLst/>
          </a:prstGeom>
          <a:solidFill>
            <a:srgbClr val="FFCC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i="1">
                <a:latin typeface="Times New Roman" pitchFamily="18" charset="0"/>
                <a:cs typeface="Times New Roman" pitchFamily="18" charset="0"/>
              </a:rPr>
              <a:t>Thanks to Baptiste Guegan </a:t>
            </a:r>
          </a:p>
          <a:p>
            <a:r>
              <a:rPr lang="fr-FR" i="1">
                <a:latin typeface="Times New Roman" pitchFamily="18" charset="0"/>
                <a:cs typeface="Times New Roman" pitchFamily="18" charset="0"/>
              </a:rPr>
              <a:t>&amp; Michel Guidal</a:t>
            </a:r>
          </a:p>
        </p:txBody>
      </p:sp>
      <p:sp>
        <p:nvSpPr>
          <p:cNvPr id="26637" name="ZoneTexte 14"/>
          <p:cNvSpPr txBox="1">
            <a:spLocks noChangeArrowheads="1"/>
          </p:cNvSpPr>
          <p:nvPr/>
        </p:nvSpPr>
        <p:spPr bwMode="auto">
          <a:xfrm>
            <a:off x="415925" y="819150"/>
            <a:ext cx="3559175" cy="3698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Beam-spin asymmetry for nDVCS</a:t>
            </a:r>
          </a:p>
        </p:txBody>
      </p:sp>
      <p:sp>
        <p:nvSpPr>
          <p:cNvPr id="26638" name="ZoneTexte 15"/>
          <p:cNvSpPr txBox="1">
            <a:spLocks noChangeArrowheads="1"/>
          </p:cNvSpPr>
          <p:nvPr/>
        </p:nvSpPr>
        <p:spPr bwMode="auto">
          <a:xfrm>
            <a:off x="161925" y="6330950"/>
            <a:ext cx="4395788" cy="3698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nDVCS cross section will also be measured</a:t>
            </a:r>
          </a:p>
        </p:txBody>
      </p:sp>
      <p:sp>
        <p:nvSpPr>
          <p:cNvPr id="26639" name="ZoneTexte 14"/>
          <p:cNvSpPr txBox="1">
            <a:spLocks noChangeArrowheads="1"/>
          </p:cNvSpPr>
          <p:nvPr/>
        </p:nvSpPr>
        <p:spPr bwMode="auto">
          <a:xfrm>
            <a:off x="469900" y="1443038"/>
            <a:ext cx="2128838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>
                <a:latin typeface="Times New Roman" pitchFamily="18" charset="0"/>
                <a:cs typeface="Times New Roman" pitchFamily="18" charset="0"/>
              </a:rPr>
              <a:t>VGG prediction for</a:t>
            </a:r>
          </a:p>
          <a:p>
            <a:r>
              <a:rPr lang="fr-FR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fr-FR" sz="120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fr-FR">
                <a:latin typeface="Times New Roman" pitchFamily="18" charset="0"/>
                <a:cs typeface="Times New Roman" pitchFamily="18" charset="0"/>
              </a:rPr>
              <a:t>=.3, J</a:t>
            </a:r>
            <a:r>
              <a:rPr lang="fr-FR" sz="120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fr-FR">
                <a:latin typeface="Times New Roman" pitchFamily="18" charset="0"/>
                <a:cs typeface="Times New Roman" pitchFamily="18" charset="0"/>
              </a:rPr>
              <a:t>=.1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0" y="4879975"/>
            <a:ext cx="887930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Tx/>
              <a:buChar char="•"/>
            </a:pPr>
            <a:r>
              <a:rPr lang="en-US" b="0" dirty="0">
                <a:latin typeface="Times New Roman" pitchFamily="18" charset="0"/>
              </a:rPr>
              <a:t> Using </a:t>
            </a:r>
            <a:r>
              <a:rPr lang="en-US" dirty="0" err="1">
                <a:solidFill>
                  <a:srgbClr val="0000FF"/>
                </a:solidFill>
                <a:latin typeface="Times New Roman" pitchFamily="18" charset="0"/>
              </a:rPr>
              <a:t>scintillator</a:t>
            </a:r>
            <a:r>
              <a:rPr lang="en-US" b="0" dirty="0">
                <a:latin typeface="Times New Roman" pitchFamily="18" charset="0"/>
              </a:rPr>
              <a:t> as detector material and our design (</a:t>
            </a:r>
            <a:r>
              <a:rPr lang="en-US" b="0" dirty="0" smtClean="0">
                <a:latin typeface="Times New Roman" pitchFamily="18" charset="0"/>
              </a:rPr>
              <a:t>u-turn downstream and </a:t>
            </a:r>
            <a:r>
              <a:rPr lang="en-US" b="0" dirty="0">
                <a:latin typeface="Times New Roman" pitchFamily="18" charset="0"/>
              </a:rPr>
              <a:t>long light guides </a:t>
            </a:r>
            <a:r>
              <a:rPr lang="en-US" b="0" dirty="0" smtClean="0">
                <a:latin typeface="Times New Roman" pitchFamily="18" charset="0"/>
              </a:rPr>
              <a:t>with PMTs upstream) </a:t>
            </a:r>
            <a:r>
              <a:rPr lang="en-US" b="0" dirty="0">
                <a:latin typeface="Times New Roman" pitchFamily="18" charset="0"/>
              </a:rPr>
              <a:t>detection of </a:t>
            </a:r>
            <a:r>
              <a:rPr lang="en-US" b="0" dirty="0" err="1">
                <a:latin typeface="Times New Roman" pitchFamily="18" charset="0"/>
              </a:rPr>
              <a:t>nDVCS</a:t>
            </a:r>
            <a:r>
              <a:rPr lang="en-US" b="0" dirty="0">
                <a:latin typeface="Times New Roman" pitchFamily="18" charset="0"/>
              </a:rPr>
              <a:t> recoil neutrons with </a:t>
            </a:r>
            <a:r>
              <a:rPr lang="en-US" b="0" dirty="0">
                <a:solidFill>
                  <a:srgbClr val="FF0000"/>
                </a:solidFill>
                <a:latin typeface="Times New Roman" pitchFamily="18" charset="0"/>
              </a:rPr>
              <a:t>~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</a:rPr>
              <a:t>10% of efficiency</a:t>
            </a:r>
            <a:r>
              <a:rPr lang="en-US" b="0" dirty="0">
                <a:latin typeface="Times New Roman" pitchFamily="18" charset="0"/>
              </a:rPr>
              <a:t> and 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</a:rPr>
              <a:t>n/</a:t>
            </a:r>
            <a:r>
              <a:rPr lang="en-US" dirty="0">
                <a:solidFill>
                  <a:srgbClr val="FF0000"/>
                </a:solidFill>
                <a:latin typeface="Symbol" pitchFamily="18" charset="2"/>
              </a:rPr>
              <a:t>g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</a:rPr>
              <a:t> separation 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</a:rPr>
              <a:t>for p 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≤ 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</a:rPr>
              <a:t>1 </a:t>
            </a:r>
            <a:r>
              <a:rPr lang="en-US" dirty="0" err="1">
                <a:solidFill>
                  <a:srgbClr val="FF0000"/>
                </a:solidFill>
                <a:latin typeface="Times New Roman" pitchFamily="18" charset="0"/>
              </a:rPr>
              <a:t>GeV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</a:rPr>
              <a:t>/c</a:t>
            </a:r>
            <a:r>
              <a:rPr lang="en-US" b="0" dirty="0">
                <a:latin typeface="Times New Roman" pitchFamily="18" charset="0"/>
              </a:rPr>
              <a:t> can be achieved</a:t>
            </a:r>
          </a:p>
          <a:p>
            <a:endParaRPr lang="en-US" b="0" dirty="0">
              <a:latin typeface="Times New Roman" pitchFamily="18" charset="0"/>
            </a:endParaRPr>
          </a:p>
        </p:txBody>
      </p:sp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0" y="3871913"/>
            <a:ext cx="89662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b="0">
                <a:latin typeface="Times New Roman" pitchFamily="18" charset="0"/>
              </a:rPr>
              <a:t> The</a:t>
            </a:r>
            <a:r>
              <a:rPr lang="en-US">
                <a:solidFill>
                  <a:srgbClr val="0000FF"/>
                </a:solidFill>
                <a:latin typeface="Times New Roman" pitchFamily="18" charset="0"/>
              </a:rPr>
              <a:t> Central</a:t>
            </a:r>
            <a:r>
              <a:rPr lang="en-US" b="0">
                <a:latin typeface="Times New Roman" pitchFamily="18" charset="0"/>
              </a:rPr>
              <a:t> </a:t>
            </a:r>
            <a:r>
              <a:rPr lang="en-US">
                <a:solidFill>
                  <a:srgbClr val="0000FF"/>
                </a:solidFill>
                <a:latin typeface="Times New Roman" pitchFamily="18" charset="0"/>
              </a:rPr>
              <a:t>Neutron Detector </a:t>
            </a:r>
            <a:r>
              <a:rPr lang="en-US" b="0">
                <a:latin typeface="Times New Roman" pitchFamily="18" charset="0"/>
              </a:rPr>
              <a:t>will fit between CTOF and the solenoid. The CTOF can also </a:t>
            </a:r>
          </a:p>
          <a:p>
            <a:r>
              <a:rPr lang="en-US" b="0">
                <a:latin typeface="Times New Roman" pitchFamily="18" charset="0"/>
              </a:rPr>
              <a:t>be used to detect the neutrons (+3% of efficiency). The central tracker will serve as a veto </a:t>
            </a:r>
          </a:p>
          <a:p>
            <a:r>
              <a:rPr lang="en-US" b="0">
                <a:latin typeface="Times New Roman" pitchFamily="18" charset="0"/>
              </a:rPr>
              <a:t>for charged particles</a:t>
            </a:r>
          </a:p>
        </p:txBody>
      </p:sp>
      <p:sp>
        <p:nvSpPr>
          <p:cNvPr id="27652" name="Rectangle 5"/>
          <p:cNvSpPr>
            <a:spLocks noGrp="1" noChangeArrowheads="1"/>
          </p:cNvSpPr>
          <p:nvPr>
            <p:ph type="title"/>
          </p:nvPr>
        </p:nvSpPr>
        <p:spPr>
          <a:xfrm>
            <a:off x="468313" y="-60325"/>
            <a:ext cx="8229600" cy="539750"/>
          </a:xfrm>
          <a:noFill/>
        </p:spPr>
        <p:txBody>
          <a:bodyPr/>
          <a:lstStyle/>
          <a:p>
            <a:pPr eaLnBrk="1" hangingPunct="1"/>
            <a:r>
              <a:rPr lang="en-US" sz="3200" b="1" dirty="0" smtClean="0">
                <a:solidFill>
                  <a:srgbClr val="0000FF"/>
                </a:solidFill>
                <a:latin typeface="Times New Roman" pitchFamily="18" charset="0"/>
              </a:rPr>
              <a:t>Conclusions</a:t>
            </a:r>
            <a:endParaRPr lang="en-US" sz="3200" b="1" dirty="0" smtClean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27653" name="Text Box 6"/>
          <p:cNvSpPr txBox="1">
            <a:spLocks noChangeArrowheads="1"/>
          </p:cNvSpPr>
          <p:nvPr/>
        </p:nvSpPr>
        <p:spPr bwMode="auto">
          <a:xfrm>
            <a:off x="0" y="493713"/>
            <a:ext cx="8940800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US" b="0">
                <a:latin typeface="Times New Roman" pitchFamily="18" charset="0"/>
              </a:rPr>
              <a:t> </a:t>
            </a:r>
            <a:r>
              <a:rPr lang="en-US">
                <a:solidFill>
                  <a:srgbClr val="0000FF"/>
                </a:solidFill>
                <a:latin typeface="Times New Roman" pitchFamily="18" charset="0"/>
              </a:rPr>
              <a:t>nDVCS</a:t>
            </a:r>
            <a:r>
              <a:rPr lang="en-US" b="0">
                <a:latin typeface="Times New Roman" pitchFamily="18" charset="0"/>
              </a:rPr>
              <a:t> is a key reaction for the GPD experimental program: measuring its </a:t>
            </a:r>
            <a:r>
              <a:rPr lang="en-US">
                <a:solidFill>
                  <a:srgbClr val="0000FF"/>
                </a:solidFill>
                <a:latin typeface="Times New Roman" pitchFamily="18" charset="0"/>
              </a:rPr>
              <a:t>beam-spin asymmetry</a:t>
            </a:r>
            <a:r>
              <a:rPr lang="en-US" b="0">
                <a:latin typeface="Times New Roman" pitchFamily="18" charset="0"/>
              </a:rPr>
              <a:t> can give access to </a:t>
            </a:r>
            <a:r>
              <a:rPr lang="en-US">
                <a:solidFill>
                  <a:srgbClr val="FF0000"/>
                </a:solidFill>
                <a:latin typeface="Times New Roman" pitchFamily="18" charset="0"/>
              </a:rPr>
              <a:t>E</a:t>
            </a:r>
            <a:r>
              <a:rPr lang="en-US" b="0">
                <a:latin typeface="Times New Roman" pitchFamily="18" charset="0"/>
              </a:rPr>
              <a:t> and therefore to the </a:t>
            </a:r>
            <a:r>
              <a:rPr lang="en-US">
                <a:solidFill>
                  <a:srgbClr val="FF0000"/>
                </a:solidFill>
                <a:latin typeface="Times New Roman" pitchFamily="18" charset="0"/>
              </a:rPr>
              <a:t>quark orbital angular momentum</a:t>
            </a:r>
            <a:r>
              <a:rPr lang="en-US" b="0">
                <a:latin typeface="Times New Roman" pitchFamily="18" charset="0"/>
              </a:rPr>
              <a:t> </a:t>
            </a:r>
          </a:p>
          <a:p>
            <a:r>
              <a:rPr lang="en-US" b="0">
                <a:latin typeface="Times New Roman" pitchFamily="18" charset="0"/>
              </a:rPr>
              <a:t>(via the </a:t>
            </a:r>
            <a:r>
              <a:rPr lang="en-US">
                <a:solidFill>
                  <a:srgbClr val="0000FF"/>
                </a:solidFill>
                <a:latin typeface="Times New Roman" pitchFamily="18" charset="0"/>
              </a:rPr>
              <a:t>Ji’s sum rule</a:t>
            </a:r>
            <a:r>
              <a:rPr lang="en-US" b="0">
                <a:latin typeface="Times New Roman" pitchFamily="18" charset="0"/>
              </a:rPr>
              <a:t>)</a:t>
            </a:r>
          </a:p>
          <a:p>
            <a:endParaRPr lang="en-US" b="0">
              <a:latin typeface="Times New Roman" pitchFamily="18" charset="0"/>
            </a:endParaRPr>
          </a:p>
          <a:p>
            <a:pPr>
              <a:buFontTx/>
              <a:buChar char="•"/>
            </a:pPr>
            <a:r>
              <a:rPr lang="en-US" b="0">
                <a:latin typeface="Times New Roman" pitchFamily="18" charset="0"/>
              </a:rPr>
              <a:t> A </a:t>
            </a:r>
            <a:r>
              <a:rPr lang="en-US">
                <a:solidFill>
                  <a:srgbClr val="0000FF"/>
                </a:solidFill>
                <a:latin typeface="Times New Roman" pitchFamily="18" charset="0"/>
              </a:rPr>
              <a:t>large kinematical coverage</a:t>
            </a:r>
            <a:r>
              <a:rPr lang="en-US" b="0">
                <a:latin typeface="Times New Roman" pitchFamily="18" charset="0"/>
              </a:rPr>
              <a:t> is necessary to sample the phase-space, as </a:t>
            </a:r>
            <a:r>
              <a:rPr lang="en-US">
                <a:solidFill>
                  <a:srgbClr val="FF0000"/>
                </a:solidFill>
                <a:latin typeface="Times New Roman" pitchFamily="18" charset="0"/>
              </a:rPr>
              <a:t>the BSA is expected to vary strongly </a:t>
            </a:r>
            <a:r>
              <a:rPr lang="en-US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→ </a:t>
            </a:r>
            <a:r>
              <a:rPr lang="en-US">
                <a:solidFill>
                  <a:srgbClr val="0000FF"/>
                </a:solidFill>
                <a:latin typeface="Times New Roman" pitchFamily="18" charset="0"/>
                <a:cs typeface="Arial" charset="0"/>
              </a:rPr>
              <a:t>CLAS12</a:t>
            </a:r>
            <a:r>
              <a:rPr lang="en-US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b="0">
                <a:solidFill>
                  <a:schemeClr val="tx2"/>
                </a:solidFill>
                <a:latin typeface="Times New Roman" pitchFamily="18" charset="0"/>
                <a:cs typeface="Arial" charset="0"/>
              </a:rPr>
              <a:t>at upgraded JLab is the</a:t>
            </a:r>
            <a:r>
              <a:rPr lang="en-US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 ideal facility</a:t>
            </a:r>
          </a:p>
        </p:txBody>
      </p:sp>
      <p:sp>
        <p:nvSpPr>
          <p:cNvPr id="27654" name="Text Box 7"/>
          <p:cNvSpPr txBox="1">
            <a:spLocks noChangeArrowheads="1"/>
          </p:cNvSpPr>
          <p:nvPr/>
        </p:nvSpPr>
        <p:spPr bwMode="auto">
          <a:xfrm>
            <a:off x="0" y="2306638"/>
            <a:ext cx="8840788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b="0">
                <a:latin typeface="Times New Roman" pitchFamily="18" charset="0"/>
              </a:rPr>
              <a:t> The </a:t>
            </a:r>
            <a:r>
              <a:rPr lang="en-US">
                <a:solidFill>
                  <a:srgbClr val="0000FF"/>
                </a:solidFill>
                <a:latin typeface="Times New Roman" pitchFamily="18" charset="0"/>
              </a:rPr>
              <a:t>detection of the recoil neutron </a:t>
            </a:r>
            <a:r>
              <a:rPr lang="en-US" b="0">
                <a:latin typeface="Times New Roman" pitchFamily="18" charset="0"/>
              </a:rPr>
              <a:t>is very important to ensure </a:t>
            </a:r>
            <a:r>
              <a:rPr lang="en-US">
                <a:solidFill>
                  <a:srgbClr val="FF0000"/>
                </a:solidFill>
                <a:latin typeface="Times New Roman" pitchFamily="18" charset="0"/>
              </a:rPr>
              <a:t>exclusivity</a:t>
            </a:r>
            <a:r>
              <a:rPr lang="en-US" b="0">
                <a:latin typeface="Times New Roman" pitchFamily="18" charset="0"/>
              </a:rPr>
              <a:t>, </a:t>
            </a:r>
            <a:r>
              <a:rPr lang="en-US">
                <a:solidFill>
                  <a:srgbClr val="FF0000"/>
                </a:solidFill>
                <a:latin typeface="Times New Roman" pitchFamily="18" charset="0"/>
              </a:rPr>
              <a:t>reduce </a:t>
            </a:r>
          </a:p>
          <a:p>
            <a:r>
              <a:rPr lang="en-US">
                <a:solidFill>
                  <a:srgbClr val="FF0000"/>
                </a:solidFill>
                <a:latin typeface="Times New Roman" pitchFamily="18" charset="0"/>
              </a:rPr>
              <a:t>background </a:t>
            </a:r>
            <a:r>
              <a:rPr lang="en-US" b="0">
                <a:latin typeface="Times New Roman" pitchFamily="18" charset="0"/>
              </a:rPr>
              <a:t>and</a:t>
            </a:r>
            <a:r>
              <a:rPr lang="en-US">
                <a:solidFill>
                  <a:srgbClr val="FF0000"/>
                </a:solidFill>
                <a:latin typeface="Times New Roman" pitchFamily="18" charset="0"/>
              </a:rPr>
              <a:t> keep systematic uncertainties under control</a:t>
            </a:r>
          </a:p>
          <a:p>
            <a:endParaRPr lang="en-US">
              <a:solidFill>
                <a:srgbClr val="FF0000"/>
              </a:solidFill>
              <a:latin typeface="Times New Roman" pitchFamily="18" charset="0"/>
            </a:endParaRPr>
          </a:p>
          <a:p>
            <a:pPr>
              <a:buFontTx/>
              <a:buChar char="•"/>
            </a:pPr>
            <a:r>
              <a:rPr lang="en-US" b="0">
                <a:latin typeface="Times New Roman" pitchFamily="18" charset="0"/>
              </a:rPr>
              <a:t> The nDVCS recoil </a:t>
            </a:r>
            <a:r>
              <a:rPr lang="en-US">
                <a:solidFill>
                  <a:srgbClr val="FF0000"/>
                </a:solidFill>
                <a:latin typeface="Times New Roman" pitchFamily="18" charset="0"/>
              </a:rPr>
              <a:t>neutrons</a:t>
            </a:r>
            <a:r>
              <a:rPr lang="en-US" b="0">
                <a:latin typeface="Times New Roman" pitchFamily="18" charset="0"/>
              </a:rPr>
              <a:t> are mostly going at </a:t>
            </a:r>
            <a:r>
              <a:rPr lang="en-US">
                <a:solidFill>
                  <a:srgbClr val="FF0000"/>
                </a:solidFill>
                <a:latin typeface="Times New Roman" pitchFamily="18" charset="0"/>
              </a:rPr>
              <a:t>large angles</a:t>
            </a:r>
            <a:r>
              <a:rPr lang="en-US" b="0">
                <a:latin typeface="Times New Roman" pitchFamily="18" charset="0"/>
              </a:rPr>
              <a:t> (</a:t>
            </a:r>
            <a:r>
              <a:rPr lang="en-US">
                <a:solidFill>
                  <a:srgbClr val="FF0000"/>
                </a:solidFill>
                <a:latin typeface="Symbol" pitchFamily="18" charset="2"/>
              </a:rPr>
              <a:t>q</a:t>
            </a:r>
            <a:r>
              <a:rPr lang="en-US" baseline="-25000">
                <a:solidFill>
                  <a:srgbClr val="FF0000"/>
                </a:solidFill>
                <a:latin typeface="Times New Roman" pitchFamily="18" charset="0"/>
              </a:rPr>
              <a:t>n</a:t>
            </a:r>
            <a:r>
              <a:rPr lang="en-US">
                <a:solidFill>
                  <a:srgbClr val="FF0000"/>
                </a:solidFill>
                <a:latin typeface="Times New Roman" pitchFamily="18" charset="0"/>
              </a:rPr>
              <a:t>&gt;40°</a:t>
            </a:r>
            <a:r>
              <a:rPr lang="en-US" b="0">
                <a:latin typeface="Times New Roman" pitchFamily="18" charset="0"/>
              </a:rPr>
              <a:t>), therefore a </a:t>
            </a:r>
          </a:p>
          <a:p>
            <a:r>
              <a:rPr lang="en-US">
                <a:solidFill>
                  <a:srgbClr val="0000FF"/>
                </a:solidFill>
                <a:latin typeface="Times New Roman" pitchFamily="18" charset="0"/>
              </a:rPr>
              <a:t>neutron detector</a:t>
            </a:r>
            <a:r>
              <a:rPr lang="en-US" b="0">
                <a:latin typeface="Times New Roman" pitchFamily="18" charset="0"/>
              </a:rPr>
              <a:t> should be added to the CLAS12 Central Detector, using the available space</a:t>
            </a:r>
          </a:p>
        </p:txBody>
      </p:sp>
      <p:sp>
        <p:nvSpPr>
          <p:cNvPr id="27655" name="Text Box 2"/>
          <p:cNvSpPr txBox="1">
            <a:spLocks noChangeArrowheads="1"/>
          </p:cNvSpPr>
          <p:nvPr/>
        </p:nvSpPr>
        <p:spPr bwMode="auto">
          <a:xfrm>
            <a:off x="0" y="5957888"/>
            <a:ext cx="877317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b="0" dirty="0">
                <a:latin typeface="Times New Roman" pitchFamily="18" charset="0"/>
              </a:rPr>
              <a:t> A 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</a:rPr>
              <a:t>draft of the proposal </a:t>
            </a:r>
            <a:r>
              <a:rPr lang="en-US" b="0" dirty="0">
                <a:latin typeface="Times New Roman" pitchFamily="18" charset="0"/>
              </a:rPr>
              <a:t>is </a:t>
            </a:r>
            <a:r>
              <a:rPr lang="en-US" b="0" dirty="0" smtClean="0">
                <a:latin typeface="Times New Roman" pitchFamily="18" charset="0"/>
              </a:rPr>
              <a:t>available, </a:t>
            </a:r>
            <a:r>
              <a:rPr lang="en-US" b="0" dirty="0">
                <a:latin typeface="Times New Roman" pitchFamily="18" charset="0"/>
              </a:rPr>
              <a:t>review committee appointed </a:t>
            </a:r>
            <a:r>
              <a:rPr lang="en-US" b="0" dirty="0" smtClean="0">
                <a:latin typeface="Times New Roman" pitchFamily="18" charset="0"/>
              </a:rPr>
              <a:t> (</a:t>
            </a:r>
            <a:r>
              <a:rPr lang="en-US" b="0" dirty="0">
                <a:latin typeface="Times New Roman" pitchFamily="18" charset="0"/>
              </a:rPr>
              <a:t>P. </a:t>
            </a:r>
            <a:r>
              <a:rPr lang="en-US" b="0" dirty="0" err="1">
                <a:latin typeface="Times New Roman" pitchFamily="18" charset="0"/>
              </a:rPr>
              <a:t>Stoler</a:t>
            </a:r>
            <a:r>
              <a:rPr lang="en-US" b="0" dirty="0">
                <a:latin typeface="Times New Roman" pitchFamily="18" charset="0"/>
              </a:rPr>
              <a:t>, I. </a:t>
            </a:r>
            <a:r>
              <a:rPr lang="en-US" b="0" dirty="0" err="1">
                <a:latin typeface="Times New Roman" pitchFamily="18" charset="0"/>
              </a:rPr>
              <a:t>Niculescu</a:t>
            </a:r>
            <a:r>
              <a:rPr lang="en-US" b="0" dirty="0">
                <a:latin typeface="Times New Roman" pitchFamily="18" charset="0"/>
              </a:rPr>
              <a:t>). </a:t>
            </a:r>
            <a:endParaRPr lang="en-US" b="0" dirty="0" smtClean="0">
              <a:latin typeface="Times New Roman" pitchFamily="18" charset="0"/>
            </a:endParaRPr>
          </a:p>
          <a:p>
            <a:r>
              <a:rPr lang="en-US" b="0" dirty="0" smtClean="0">
                <a:latin typeface="Times New Roman" pitchFamily="18" charset="0"/>
              </a:rPr>
              <a:t>Work </a:t>
            </a:r>
            <a:r>
              <a:rPr lang="en-US" b="0" dirty="0">
                <a:latin typeface="Times New Roman" pitchFamily="18" charset="0"/>
              </a:rPr>
              <a:t>ongoing on count-rate estimates, optimization of binning. </a:t>
            </a:r>
          </a:p>
          <a:p>
            <a:endParaRPr lang="en-US" b="0" dirty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4"/>
          <p:cNvSpPr txBox="1">
            <a:spLocks noChangeArrowheads="1"/>
          </p:cNvSpPr>
          <p:nvPr/>
        </p:nvSpPr>
        <p:spPr bwMode="auto">
          <a:xfrm>
            <a:off x="2143125" y="0"/>
            <a:ext cx="502443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0000FF"/>
                </a:solidFill>
                <a:latin typeface="Times New Roman" pitchFamily="18" charset="0"/>
              </a:rPr>
              <a:t>Results from Orsay’s test bench</a:t>
            </a:r>
          </a:p>
        </p:txBody>
      </p:sp>
      <p:grpSp>
        <p:nvGrpSpPr>
          <p:cNvPr id="28675" name="Group 5"/>
          <p:cNvGrpSpPr>
            <a:grpSpLocks/>
          </p:cNvGrpSpPr>
          <p:nvPr/>
        </p:nvGrpSpPr>
        <p:grpSpPr bwMode="auto">
          <a:xfrm>
            <a:off x="611188" y="744538"/>
            <a:ext cx="2665412" cy="388937"/>
            <a:chOff x="81" y="709"/>
            <a:chExt cx="1679" cy="245"/>
          </a:xfrm>
        </p:grpSpPr>
        <p:sp>
          <p:nvSpPr>
            <p:cNvPr id="28701" name="AutoShape 6"/>
            <p:cNvSpPr>
              <a:spLocks noChangeArrowheads="1"/>
            </p:cNvSpPr>
            <p:nvPr/>
          </p:nvSpPr>
          <p:spPr bwMode="auto">
            <a:xfrm>
              <a:off x="857" y="822"/>
              <a:ext cx="172" cy="132"/>
            </a:xfrm>
            <a:prstGeom prst="cube">
              <a:avLst>
                <a:gd name="adj" fmla="val 81963"/>
              </a:avLst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28702" name="AutoShape 7"/>
            <p:cNvSpPr>
              <a:spLocks noChangeArrowheads="1"/>
            </p:cNvSpPr>
            <p:nvPr/>
          </p:nvSpPr>
          <p:spPr bwMode="auto">
            <a:xfrm rot="5400000">
              <a:off x="207" y="677"/>
              <a:ext cx="133" cy="385"/>
            </a:xfrm>
            <a:prstGeom prst="can">
              <a:avLst>
                <a:gd name="adj" fmla="val 68964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28703" name="AutoShape 8"/>
            <p:cNvSpPr>
              <a:spLocks noChangeArrowheads="1"/>
            </p:cNvSpPr>
            <p:nvPr/>
          </p:nvSpPr>
          <p:spPr bwMode="auto">
            <a:xfrm>
              <a:off x="405" y="822"/>
              <a:ext cx="1027" cy="94"/>
            </a:xfrm>
            <a:prstGeom prst="cube">
              <a:avLst>
                <a:gd name="adj" fmla="val 26667"/>
              </a:avLst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28704" name="AutoShape 9"/>
            <p:cNvSpPr>
              <a:spLocks noChangeArrowheads="1"/>
            </p:cNvSpPr>
            <p:nvPr/>
          </p:nvSpPr>
          <p:spPr bwMode="auto">
            <a:xfrm>
              <a:off x="857" y="757"/>
              <a:ext cx="173" cy="152"/>
            </a:xfrm>
            <a:prstGeom prst="cube">
              <a:avLst>
                <a:gd name="adj" fmla="val 71366"/>
              </a:avLst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28705" name="AutoShape 10"/>
            <p:cNvSpPr>
              <a:spLocks noChangeArrowheads="1"/>
            </p:cNvSpPr>
            <p:nvPr/>
          </p:nvSpPr>
          <p:spPr bwMode="auto">
            <a:xfrm>
              <a:off x="857" y="709"/>
              <a:ext cx="172" cy="132"/>
            </a:xfrm>
            <a:prstGeom prst="cube">
              <a:avLst>
                <a:gd name="adj" fmla="val 81963"/>
              </a:avLst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/>
            </a:p>
          </p:txBody>
        </p:sp>
        <p:sp>
          <p:nvSpPr>
            <p:cNvPr id="28706" name="AutoShape 11"/>
            <p:cNvSpPr>
              <a:spLocks noChangeArrowheads="1"/>
            </p:cNvSpPr>
            <p:nvPr/>
          </p:nvSpPr>
          <p:spPr bwMode="auto">
            <a:xfrm rot="5400000">
              <a:off x="1501" y="669"/>
              <a:ext cx="133" cy="385"/>
            </a:xfrm>
            <a:prstGeom prst="can">
              <a:avLst>
                <a:gd name="adj" fmla="val 68964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/>
            </a:p>
          </p:txBody>
        </p:sp>
      </p:grpSp>
      <p:sp>
        <p:nvSpPr>
          <p:cNvPr id="28676" name="Rectangle 20"/>
          <p:cNvSpPr>
            <a:spLocks noChangeArrowheads="1"/>
          </p:cNvSpPr>
          <p:nvPr/>
        </p:nvSpPr>
        <p:spPr bwMode="auto">
          <a:xfrm>
            <a:off x="3810000" y="808038"/>
            <a:ext cx="4648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>
                <a:latin typeface="Times New Roman" pitchFamily="18" charset="0"/>
              </a:rPr>
              <a:t>σ</a:t>
            </a:r>
            <a:r>
              <a:rPr lang="en-US" b="0" baseline="30000">
                <a:latin typeface="Times New Roman" pitchFamily="18" charset="0"/>
              </a:rPr>
              <a:t>2</a:t>
            </a:r>
            <a:r>
              <a:rPr lang="en-US" b="0" baseline="-25000">
                <a:latin typeface="Times New Roman" pitchFamily="18" charset="0"/>
              </a:rPr>
              <a:t>test</a:t>
            </a:r>
            <a:r>
              <a:rPr lang="en-US" b="0">
                <a:latin typeface="Times New Roman" pitchFamily="18" charset="0"/>
              </a:rPr>
              <a:t> =1/2 (σ</a:t>
            </a:r>
            <a:r>
              <a:rPr lang="en-US" b="0" baseline="30000">
                <a:latin typeface="Times New Roman" pitchFamily="18" charset="0"/>
              </a:rPr>
              <a:t>2</a:t>
            </a:r>
            <a:r>
              <a:rPr lang="en-US" b="0" baseline="-25000">
                <a:latin typeface="Times New Roman" pitchFamily="18" charset="0"/>
              </a:rPr>
              <a:t>test,trig</a:t>
            </a:r>
            <a:r>
              <a:rPr lang="en-US" b="0">
                <a:latin typeface="Times New Roman" pitchFamily="18" charset="0"/>
              </a:rPr>
              <a:t> + σ</a:t>
            </a:r>
            <a:r>
              <a:rPr lang="en-US" b="0" baseline="30000">
                <a:latin typeface="Times New Roman" pitchFamily="18" charset="0"/>
              </a:rPr>
              <a:t>2</a:t>
            </a:r>
            <a:r>
              <a:rPr lang="en-US" b="0" baseline="-25000">
                <a:latin typeface="Times New Roman" pitchFamily="18" charset="0"/>
              </a:rPr>
              <a:t>test,ref</a:t>
            </a:r>
            <a:r>
              <a:rPr lang="en-US" b="0">
                <a:latin typeface="Times New Roman" pitchFamily="18" charset="0"/>
              </a:rPr>
              <a:t> − σ</a:t>
            </a:r>
            <a:r>
              <a:rPr lang="en-US" b="0" baseline="30000">
                <a:latin typeface="Times New Roman" pitchFamily="18" charset="0"/>
              </a:rPr>
              <a:t>2</a:t>
            </a:r>
            <a:r>
              <a:rPr lang="en-US" b="0" baseline="-25000">
                <a:latin typeface="Times New Roman" pitchFamily="18" charset="0"/>
              </a:rPr>
              <a:t>ref,trig</a:t>
            </a:r>
            <a:r>
              <a:rPr lang="en-US" b="0">
                <a:latin typeface="Times New Roman" pitchFamily="18" charset="0"/>
              </a:rPr>
              <a:t>) </a:t>
            </a:r>
          </a:p>
        </p:txBody>
      </p:sp>
      <p:sp>
        <p:nvSpPr>
          <p:cNvPr id="28677" name="Text Box 23"/>
          <p:cNvSpPr txBox="1">
            <a:spLocks noChangeArrowheads="1"/>
          </p:cNvSpPr>
          <p:nvPr/>
        </p:nvSpPr>
        <p:spPr bwMode="auto">
          <a:xfrm>
            <a:off x="2638425" y="798513"/>
            <a:ext cx="5572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0">
                <a:latin typeface="Times New Roman" pitchFamily="18" charset="0"/>
              </a:rPr>
              <a:t>Test</a:t>
            </a:r>
          </a:p>
        </p:txBody>
      </p:sp>
      <p:sp>
        <p:nvSpPr>
          <p:cNvPr id="28678" name="Text Box 24"/>
          <p:cNvSpPr txBox="1">
            <a:spLocks noChangeArrowheads="1"/>
          </p:cNvSpPr>
          <p:nvPr/>
        </p:nvSpPr>
        <p:spPr bwMode="auto">
          <a:xfrm>
            <a:off x="579438" y="809625"/>
            <a:ext cx="4889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0">
                <a:latin typeface="Times New Roman" pitchFamily="18" charset="0"/>
              </a:rPr>
              <a:t>Ref</a:t>
            </a:r>
          </a:p>
        </p:txBody>
      </p:sp>
      <p:sp>
        <p:nvSpPr>
          <p:cNvPr id="28679" name="Line 25"/>
          <p:cNvSpPr>
            <a:spLocks noChangeShapeType="1"/>
          </p:cNvSpPr>
          <p:nvPr/>
        </p:nvSpPr>
        <p:spPr bwMode="auto">
          <a:xfrm>
            <a:off x="1854200" y="1193800"/>
            <a:ext cx="8890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28680" name="Line 26"/>
          <p:cNvSpPr>
            <a:spLocks noChangeShapeType="1"/>
          </p:cNvSpPr>
          <p:nvPr/>
        </p:nvSpPr>
        <p:spPr bwMode="auto">
          <a:xfrm flipH="1">
            <a:off x="1979613" y="912813"/>
            <a:ext cx="139700" cy="495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28681" name="Text Box 27"/>
          <p:cNvSpPr txBox="1">
            <a:spLocks noChangeArrowheads="1"/>
          </p:cNvSpPr>
          <p:nvPr/>
        </p:nvSpPr>
        <p:spPr bwMode="auto">
          <a:xfrm>
            <a:off x="1684338" y="1304925"/>
            <a:ext cx="5683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0">
                <a:latin typeface="Times New Roman" pitchFamily="18" charset="0"/>
              </a:rPr>
              <a:t>Trig</a:t>
            </a:r>
          </a:p>
        </p:txBody>
      </p:sp>
      <p:sp>
        <p:nvSpPr>
          <p:cNvPr id="28682" name="Text Box 30"/>
          <p:cNvSpPr txBox="1">
            <a:spLocks noChangeArrowheads="1"/>
          </p:cNvSpPr>
          <p:nvPr/>
        </p:nvSpPr>
        <p:spPr bwMode="auto">
          <a:xfrm>
            <a:off x="6465888" y="1373188"/>
            <a:ext cx="2678112" cy="1343025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latin typeface="Times New Roman" pitchFamily="18" charset="0"/>
              </a:rPr>
              <a:t>Test = 1 SiPM Hamamatsu </a:t>
            </a:r>
          </a:p>
          <a:p>
            <a:r>
              <a:rPr lang="en-US" sz="1600">
                <a:latin typeface="Times New Roman" pitchFamily="18" charset="0"/>
              </a:rPr>
              <a:t>        (MPPC 3x3mm</a:t>
            </a:r>
            <a:r>
              <a:rPr lang="en-US" sz="1600" baseline="30000">
                <a:latin typeface="Times New Roman" pitchFamily="18" charset="0"/>
              </a:rPr>
              <a:t>2</a:t>
            </a:r>
            <a:r>
              <a:rPr lang="en-US" sz="1600">
                <a:latin typeface="Times New Roman" pitchFamily="18" charset="0"/>
              </a:rPr>
              <a:t>)</a:t>
            </a:r>
          </a:p>
          <a:p>
            <a:pPr>
              <a:buFontTx/>
              <a:buChar char="•"/>
            </a:pPr>
            <a:r>
              <a:rPr lang="en-US" sz="1600" b="0">
                <a:latin typeface="Times New Roman" pitchFamily="18" charset="0"/>
              </a:rPr>
              <a:t> rise time ~5 ns </a:t>
            </a:r>
          </a:p>
          <a:p>
            <a:r>
              <a:rPr lang="en-US" sz="1600" b="0">
                <a:latin typeface="Times New Roman" pitchFamily="18" charset="0"/>
              </a:rPr>
              <a:t>(&gt; capacitance)</a:t>
            </a:r>
          </a:p>
          <a:p>
            <a:pPr>
              <a:buFontTx/>
              <a:buChar char="•"/>
            </a:pPr>
            <a:r>
              <a:rPr lang="en-US" sz="1600" b="0">
                <a:latin typeface="Times New Roman" pitchFamily="18" charset="0"/>
              </a:rPr>
              <a:t> more noise than 1x1 mm</a:t>
            </a:r>
            <a:r>
              <a:rPr lang="en-US" sz="1600" b="0" baseline="30000">
                <a:latin typeface="Times New Roman" pitchFamily="18" charset="0"/>
              </a:rPr>
              <a:t>2</a:t>
            </a:r>
            <a:endParaRPr lang="en-US" sz="1600" b="0">
              <a:latin typeface="Times New Roman" pitchFamily="18" charset="0"/>
            </a:endParaRPr>
          </a:p>
        </p:txBody>
      </p:sp>
      <p:sp>
        <p:nvSpPr>
          <p:cNvPr id="28683" name="Text Box 32"/>
          <p:cNvSpPr txBox="1">
            <a:spLocks noChangeArrowheads="1"/>
          </p:cNvSpPr>
          <p:nvPr/>
        </p:nvSpPr>
        <p:spPr bwMode="auto">
          <a:xfrm>
            <a:off x="6421438" y="2782888"/>
            <a:ext cx="2536825" cy="1098550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Times New Roman" pitchFamily="18" charset="0"/>
              </a:rPr>
              <a:t>Test = 1 APD Hamamatsu </a:t>
            </a:r>
          </a:p>
          <a:p>
            <a:r>
              <a:rPr lang="en-US" sz="1600">
                <a:latin typeface="Times New Roman" pitchFamily="18" charset="0"/>
              </a:rPr>
              <a:t>         (10x10 mm</a:t>
            </a:r>
            <a:r>
              <a:rPr lang="en-US" sz="1600" baseline="30000">
                <a:latin typeface="Times New Roman" pitchFamily="18" charset="0"/>
              </a:rPr>
              <a:t>2</a:t>
            </a:r>
            <a:r>
              <a:rPr lang="en-US" sz="1600">
                <a:latin typeface="Times New Roman" pitchFamily="18" charset="0"/>
              </a:rPr>
              <a:t> ) </a:t>
            </a:r>
          </a:p>
          <a:p>
            <a:pPr>
              <a:buFontTx/>
              <a:buChar char="•"/>
            </a:pPr>
            <a:r>
              <a:rPr lang="en-US" sz="1600" b="0">
                <a:latin typeface="Times New Roman" pitchFamily="18" charset="0"/>
              </a:rPr>
              <a:t> </a:t>
            </a:r>
            <a:r>
              <a:rPr lang="en-US" sz="1600" b="0">
                <a:latin typeface="Symbol" pitchFamily="18" charset="2"/>
              </a:rPr>
              <a:t>s</a:t>
            </a:r>
            <a:r>
              <a:rPr lang="en-US" sz="1600" b="0" baseline="-25000">
                <a:latin typeface="Times New Roman" pitchFamily="18" charset="0"/>
              </a:rPr>
              <a:t>TOF</a:t>
            </a:r>
            <a:r>
              <a:rPr lang="en-US" sz="1600" b="0">
                <a:latin typeface="Times New Roman" pitchFamily="18" charset="0"/>
              </a:rPr>
              <a:t> ~ 1.4 ns</a:t>
            </a:r>
          </a:p>
          <a:p>
            <a:pPr>
              <a:buFontTx/>
              <a:buChar char="•"/>
            </a:pPr>
            <a:r>
              <a:rPr lang="en-US" sz="1600" b="0">
                <a:latin typeface="Times New Roman" pitchFamily="18" charset="0"/>
              </a:rPr>
              <a:t> high noise, high rise time</a:t>
            </a:r>
          </a:p>
        </p:txBody>
      </p:sp>
      <p:sp>
        <p:nvSpPr>
          <p:cNvPr id="28684" name="Text Box 35"/>
          <p:cNvSpPr txBox="1">
            <a:spLocks noChangeArrowheads="1"/>
          </p:cNvSpPr>
          <p:nvPr/>
        </p:nvSpPr>
        <p:spPr bwMode="auto">
          <a:xfrm>
            <a:off x="6464300" y="4460875"/>
            <a:ext cx="2536825" cy="1314450"/>
          </a:xfrm>
          <a:prstGeom prst="rect">
            <a:avLst/>
          </a:prstGeom>
          <a:solidFill>
            <a:srgbClr val="FFFF00"/>
          </a:solidFill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Times New Roman" pitchFamily="18" charset="0"/>
              </a:rPr>
              <a:t>Test = 1 MCP-PMT </a:t>
            </a:r>
          </a:p>
          <a:p>
            <a:r>
              <a:rPr lang="en-US" sz="1600">
                <a:latin typeface="Times New Roman" pitchFamily="18" charset="0"/>
              </a:rPr>
              <a:t>Photonis/DEP (two MCPs)</a:t>
            </a:r>
          </a:p>
          <a:p>
            <a:pPr>
              <a:buFontTx/>
              <a:buChar char="•"/>
            </a:pPr>
            <a:r>
              <a:rPr lang="en-US" sz="1600" b="0">
                <a:latin typeface="Times New Roman" pitchFamily="18" charset="0"/>
              </a:rPr>
              <a:t> </a:t>
            </a:r>
            <a:r>
              <a:rPr lang="en-US" sz="1600" b="0">
                <a:latin typeface="Symbol" pitchFamily="18" charset="2"/>
              </a:rPr>
              <a:t>s</a:t>
            </a:r>
            <a:r>
              <a:rPr lang="en-US" sz="1600" b="0" baseline="-25000">
                <a:latin typeface="Times New Roman" pitchFamily="18" charset="0"/>
              </a:rPr>
              <a:t>TOF</a:t>
            </a:r>
            <a:r>
              <a:rPr lang="en-US" sz="1600" b="0">
                <a:latin typeface="Times New Roman" pitchFamily="18" charset="0"/>
              </a:rPr>
              <a:t> ~ 130 ps</a:t>
            </a:r>
          </a:p>
          <a:p>
            <a:pPr>
              <a:buFontTx/>
              <a:buChar char="•"/>
            </a:pPr>
            <a:r>
              <a:rPr lang="en-US" sz="1600" b="0">
                <a:latin typeface="Times New Roman" pitchFamily="18" charset="0"/>
              </a:rPr>
              <a:t> will be tested in B field </a:t>
            </a:r>
          </a:p>
          <a:p>
            <a:r>
              <a:rPr lang="en-US" sz="1600" b="0">
                <a:latin typeface="Times New Roman" pitchFamily="18" charset="0"/>
              </a:rPr>
              <a:t>at Saclay (end of November)</a:t>
            </a:r>
          </a:p>
        </p:txBody>
      </p:sp>
      <p:sp>
        <p:nvSpPr>
          <p:cNvPr id="28685" name="Text Box 38"/>
          <p:cNvSpPr txBox="1">
            <a:spLocks noChangeArrowheads="1"/>
          </p:cNvSpPr>
          <p:nvPr/>
        </p:nvSpPr>
        <p:spPr bwMode="auto">
          <a:xfrm>
            <a:off x="7380288" y="0"/>
            <a:ext cx="1763712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 b="0" i="1">
                <a:latin typeface="Times New Roman" pitchFamily="18" charset="0"/>
              </a:rPr>
              <a:t>Thi Nguyen Trung</a:t>
            </a:r>
          </a:p>
          <a:p>
            <a:pPr algn="ctr"/>
            <a:r>
              <a:rPr lang="en-US" sz="1600" b="0" i="1">
                <a:latin typeface="Times New Roman" pitchFamily="18" charset="0"/>
              </a:rPr>
              <a:t>Bernard Genolini</a:t>
            </a:r>
          </a:p>
          <a:p>
            <a:pPr algn="ctr"/>
            <a:r>
              <a:rPr lang="en-US" sz="1600" b="0" i="1">
                <a:latin typeface="Times New Roman" pitchFamily="18" charset="0"/>
              </a:rPr>
              <a:t>S. Pisano</a:t>
            </a:r>
          </a:p>
          <a:p>
            <a:pPr algn="ctr"/>
            <a:r>
              <a:rPr lang="en-US" sz="1600" b="0" i="1">
                <a:latin typeface="Times New Roman" pitchFamily="18" charset="0"/>
              </a:rPr>
              <a:t>J. Pouthas</a:t>
            </a:r>
          </a:p>
        </p:txBody>
      </p:sp>
      <p:sp>
        <p:nvSpPr>
          <p:cNvPr id="28686" name="Text Box 28"/>
          <p:cNvSpPr txBox="1">
            <a:spLocks noChangeArrowheads="1"/>
          </p:cNvSpPr>
          <p:nvPr/>
        </p:nvSpPr>
        <p:spPr bwMode="auto">
          <a:xfrm>
            <a:off x="93663" y="1838325"/>
            <a:ext cx="1344612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Times New Roman" pitchFamily="18" charset="0"/>
              </a:rPr>
              <a:t>Test = PMT</a:t>
            </a:r>
          </a:p>
          <a:p>
            <a:pPr>
              <a:buFontTx/>
              <a:buChar char="•"/>
            </a:pPr>
            <a:r>
              <a:rPr lang="en-US" sz="1600" b="0">
                <a:latin typeface="Times New Roman" pitchFamily="18" charset="0"/>
              </a:rPr>
              <a:t> </a:t>
            </a:r>
            <a:r>
              <a:rPr lang="en-US" sz="1600" b="0">
                <a:latin typeface="Symbol" pitchFamily="18" charset="2"/>
              </a:rPr>
              <a:t>s</a:t>
            </a:r>
            <a:r>
              <a:rPr lang="en-US" sz="1600" b="0" baseline="-25000">
                <a:latin typeface="Times New Roman" pitchFamily="18" charset="0"/>
              </a:rPr>
              <a:t>TOF</a:t>
            </a:r>
            <a:r>
              <a:rPr lang="en-US" sz="1600" b="0">
                <a:latin typeface="Times New Roman" pitchFamily="18" charset="0"/>
              </a:rPr>
              <a:t> &lt; 90 ps</a:t>
            </a:r>
          </a:p>
          <a:p>
            <a:pPr>
              <a:buFontTx/>
              <a:buChar char="•"/>
            </a:pPr>
            <a:r>
              <a:rPr lang="en-US" sz="1600" b="0">
                <a:latin typeface="Times New Roman" pitchFamily="18" charset="0"/>
              </a:rPr>
              <a:t> nphe ~1600</a:t>
            </a:r>
          </a:p>
        </p:txBody>
      </p:sp>
      <p:pic>
        <p:nvPicPr>
          <p:cNvPr id="28687" name="Picture 34" descr="sigma_L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5975" y="4102100"/>
            <a:ext cx="3073400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Rectangle 26"/>
          <p:cNvSpPr/>
          <p:nvPr/>
        </p:nvSpPr>
        <p:spPr>
          <a:xfrm>
            <a:off x="142875" y="1820863"/>
            <a:ext cx="1511300" cy="91281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0"/>
          </a:p>
        </p:txBody>
      </p:sp>
      <p:grpSp>
        <p:nvGrpSpPr>
          <p:cNvPr id="28689" name="Group 35"/>
          <p:cNvGrpSpPr>
            <a:grpSpLocks/>
          </p:cNvGrpSpPr>
          <p:nvPr/>
        </p:nvGrpSpPr>
        <p:grpSpPr bwMode="auto">
          <a:xfrm>
            <a:off x="1733550" y="1655763"/>
            <a:ext cx="4572000" cy="2071687"/>
            <a:chOff x="2700" y="1035"/>
            <a:chExt cx="2880" cy="1305"/>
          </a:xfrm>
        </p:grpSpPr>
        <p:grpSp>
          <p:nvGrpSpPr>
            <p:cNvPr id="28696" name="Group 21"/>
            <p:cNvGrpSpPr>
              <a:grpSpLocks/>
            </p:cNvGrpSpPr>
            <p:nvPr/>
          </p:nvGrpSpPr>
          <p:grpSpPr bwMode="auto">
            <a:xfrm>
              <a:off x="2745" y="1080"/>
              <a:ext cx="1260" cy="1260"/>
              <a:chOff x="3321" y="528"/>
              <a:chExt cx="1510" cy="1539"/>
            </a:xfrm>
          </p:grpSpPr>
          <p:pic>
            <p:nvPicPr>
              <p:cNvPr id="28699" name="Picture 13" descr="single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r="4987"/>
              <a:stretch>
                <a:fillRect/>
              </a:stretch>
            </p:blipFill>
            <p:spPr bwMode="auto">
              <a:xfrm>
                <a:off x="3321" y="528"/>
                <a:ext cx="1510" cy="15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8700" name="Text Box 14"/>
              <p:cNvSpPr txBox="1">
                <a:spLocks noChangeArrowheads="1"/>
              </p:cNvSpPr>
              <p:nvPr/>
            </p:nvSpPr>
            <p:spPr bwMode="auto">
              <a:xfrm>
                <a:off x="3609" y="799"/>
                <a:ext cx="943" cy="2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/>
                <a:r>
                  <a:rPr lang="fr-FR" sz="1200" b="0">
                    <a:latin typeface="Times New Roman" pitchFamily="18" charset="0"/>
                  </a:rPr>
                  <a:t>Single pe</a:t>
                </a:r>
              </a:p>
            </p:txBody>
          </p:sp>
        </p:grpSp>
        <p:sp>
          <p:nvSpPr>
            <p:cNvPr id="28697" name="Text Box 29"/>
            <p:cNvSpPr txBox="1">
              <a:spLocks noChangeArrowheads="1"/>
            </p:cNvSpPr>
            <p:nvPr/>
          </p:nvSpPr>
          <p:spPr bwMode="auto">
            <a:xfrm>
              <a:off x="3960" y="1260"/>
              <a:ext cx="1592" cy="8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latin typeface="Times New Roman" pitchFamily="18" charset="0"/>
                </a:rPr>
                <a:t>Test = 1 SiPM Hamamatsu</a:t>
              </a:r>
            </a:p>
            <a:p>
              <a:r>
                <a:rPr lang="en-US" sz="1600">
                  <a:latin typeface="Times New Roman" pitchFamily="18" charset="0"/>
                </a:rPr>
                <a:t>        (MPPC 1x1 mm</a:t>
              </a:r>
              <a:r>
                <a:rPr lang="en-US" sz="1600" baseline="30000">
                  <a:latin typeface="Times New Roman" pitchFamily="18" charset="0"/>
                </a:rPr>
                <a:t>2</a:t>
              </a:r>
              <a:r>
                <a:rPr lang="en-US" sz="1600">
                  <a:latin typeface="Times New Roman" pitchFamily="18" charset="0"/>
                </a:rPr>
                <a:t>)</a:t>
              </a:r>
            </a:p>
            <a:p>
              <a:pPr>
                <a:buFontTx/>
                <a:buChar char="•"/>
              </a:pPr>
              <a:r>
                <a:rPr lang="en-US" sz="1600" b="0">
                  <a:latin typeface="Times New Roman" pitchFamily="18" charset="0"/>
                </a:rPr>
                <a:t> </a:t>
              </a:r>
              <a:r>
                <a:rPr lang="en-US" sz="1600" b="0">
                  <a:latin typeface="Symbol" pitchFamily="18" charset="2"/>
                </a:rPr>
                <a:t>s</a:t>
              </a:r>
              <a:r>
                <a:rPr lang="en-US" sz="1600" b="0" baseline="-25000">
                  <a:latin typeface="Times New Roman" pitchFamily="18" charset="0"/>
                </a:rPr>
                <a:t>TOF</a:t>
              </a:r>
              <a:r>
                <a:rPr lang="en-US" sz="1600" b="0">
                  <a:latin typeface="Times New Roman" pitchFamily="18" charset="0"/>
                </a:rPr>
                <a:t> ~ 1.8 ns </a:t>
              </a:r>
            </a:p>
            <a:p>
              <a:pPr>
                <a:buFontTx/>
                <a:buChar char="•"/>
              </a:pPr>
              <a:r>
                <a:rPr lang="en-US" sz="1600" b="0">
                  <a:latin typeface="Times New Roman" pitchFamily="18" charset="0"/>
                </a:rPr>
                <a:t> rise time ~ 1 ns</a:t>
              </a:r>
            </a:p>
            <a:p>
              <a:pPr>
                <a:buFontTx/>
                <a:buChar char="•"/>
              </a:pPr>
              <a:r>
                <a:rPr lang="en-US" sz="1600" b="0">
                  <a:latin typeface="Times New Roman" pitchFamily="18" charset="0"/>
                </a:rPr>
                <a:t> nphe ~1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700" y="1035"/>
              <a:ext cx="2880" cy="1215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 b="0"/>
            </a:p>
          </p:txBody>
        </p:sp>
      </p:grpSp>
      <p:sp>
        <p:nvSpPr>
          <p:cNvPr id="28690" name="Text Box 30"/>
          <p:cNvSpPr txBox="1">
            <a:spLocks noChangeArrowheads="1"/>
          </p:cNvSpPr>
          <p:nvPr/>
        </p:nvSpPr>
        <p:spPr bwMode="auto">
          <a:xfrm>
            <a:off x="142875" y="3786188"/>
            <a:ext cx="2933700" cy="10779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latin typeface="Times New Roman" pitchFamily="18" charset="0"/>
              </a:rPr>
              <a:t>Test = 1 MPPC 1x1mm</a:t>
            </a:r>
            <a:r>
              <a:rPr lang="en-US" sz="1600" baseline="30000">
                <a:latin typeface="Times New Roman" pitchFamily="18" charset="0"/>
              </a:rPr>
              <a:t>2</a:t>
            </a:r>
            <a:endParaRPr lang="en-US" sz="1600">
              <a:latin typeface="Times New Roman" pitchFamily="18" charset="0"/>
            </a:endParaRPr>
          </a:p>
          <a:p>
            <a:r>
              <a:rPr lang="en-US" sz="1600">
                <a:latin typeface="Times New Roman" pitchFamily="18" charset="0"/>
              </a:rPr>
              <a:t>Extruded scint. + WLS fiber</a:t>
            </a:r>
          </a:p>
          <a:p>
            <a:pPr>
              <a:buFontTx/>
              <a:buChar char="•"/>
            </a:pPr>
            <a:r>
              <a:rPr lang="en-US" sz="1600" b="0">
                <a:latin typeface="Times New Roman" pitchFamily="18" charset="0"/>
              </a:rPr>
              <a:t> </a:t>
            </a:r>
            <a:r>
              <a:rPr lang="en-US" sz="1600" b="0">
                <a:latin typeface="Symbol" pitchFamily="18" charset="2"/>
              </a:rPr>
              <a:t>s</a:t>
            </a:r>
            <a:r>
              <a:rPr lang="en-US" sz="1600" b="0" baseline="-25000">
                <a:latin typeface="Times New Roman" pitchFamily="18" charset="0"/>
              </a:rPr>
              <a:t>TOF</a:t>
            </a:r>
            <a:r>
              <a:rPr lang="en-US" sz="1600" b="0">
                <a:latin typeface="Times New Roman" pitchFamily="18" charset="0"/>
              </a:rPr>
              <a:t> ~ 1.4 ns</a:t>
            </a:r>
          </a:p>
          <a:p>
            <a:pPr>
              <a:buFontTx/>
              <a:buChar char="•"/>
            </a:pPr>
            <a:r>
              <a:rPr lang="en-US" sz="1600" b="0">
                <a:latin typeface="Times New Roman" pitchFamily="18" charset="0"/>
              </a:rPr>
              <a:t> WLS -&gt;  Width ~ 15 ns</a:t>
            </a:r>
          </a:p>
        </p:txBody>
      </p:sp>
      <p:pic>
        <p:nvPicPr>
          <p:cNvPr id="28691" name="Picture 1"/>
          <p:cNvPicPr>
            <a:picLocks noChangeAspect="1" noChangeArrowheads="1"/>
          </p:cNvPicPr>
          <p:nvPr/>
        </p:nvPicPr>
        <p:blipFill>
          <a:blip r:embed="rId5" cstate="print"/>
          <a:srcRect l="16113" t="3671" r="48730" b="40430"/>
          <a:stretch>
            <a:fillRect/>
          </a:stretch>
        </p:blipFill>
        <p:spPr bwMode="auto">
          <a:xfrm>
            <a:off x="142875" y="4929188"/>
            <a:ext cx="3000375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ectangle 31"/>
          <p:cNvSpPr/>
          <p:nvPr/>
        </p:nvSpPr>
        <p:spPr>
          <a:xfrm>
            <a:off x="142875" y="3786188"/>
            <a:ext cx="3000375" cy="28575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0"/>
          </a:p>
        </p:txBody>
      </p:sp>
      <p:sp>
        <p:nvSpPr>
          <p:cNvPr id="33" name="Rectangle 32"/>
          <p:cNvSpPr/>
          <p:nvPr/>
        </p:nvSpPr>
        <p:spPr>
          <a:xfrm>
            <a:off x="304800" y="2136775"/>
            <a:ext cx="1214438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0"/>
          </a:p>
        </p:txBody>
      </p:sp>
      <p:sp>
        <p:nvSpPr>
          <p:cNvPr id="34" name="Rectangle 33"/>
          <p:cNvSpPr/>
          <p:nvPr/>
        </p:nvSpPr>
        <p:spPr>
          <a:xfrm>
            <a:off x="6524625" y="5016500"/>
            <a:ext cx="1428750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b="0"/>
          </a:p>
        </p:txBody>
      </p:sp>
      <p:sp>
        <p:nvSpPr>
          <p:cNvPr id="28695" name="Rectangle 36"/>
          <p:cNvSpPr>
            <a:spLocks noChangeArrowheads="1"/>
          </p:cNvSpPr>
          <p:nvPr/>
        </p:nvSpPr>
        <p:spPr bwMode="auto">
          <a:xfrm>
            <a:off x="3314700" y="3987800"/>
            <a:ext cx="5829300" cy="2235200"/>
          </a:xfrm>
          <a:prstGeom prst="rect">
            <a:avLst/>
          </a:prstGeom>
          <a:noFill/>
          <a:ln w="38100">
            <a:solidFill>
              <a:srgbClr val="FFCC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2130425" y="66675"/>
            <a:ext cx="502443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0000FF"/>
                </a:solidFill>
                <a:latin typeface="Times New Roman" pitchFamily="18" charset="0"/>
              </a:rPr>
              <a:t>Results from Orsay’s test bench</a:t>
            </a:r>
          </a:p>
        </p:txBody>
      </p:sp>
      <p:grpSp>
        <p:nvGrpSpPr>
          <p:cNvPr id="29699" name="Group 3"/>
          <p:cNvGrpSpPr>
            <a:grpSpLocks/>
          </p:cNvGrpSpPr>
          <p:nvPr/>
        </p:nvGrpSpPr>
        <p:grpSpPr bwMode="auto">
          <a:xfrm>
            <a:off x="611188" y="744538"/>
            <a:ext cx="2665412" cy="388937"/>
            <a:chOff x="81" y="709"/>
            <a:chExt cx="1679" cy="245"/>
          </a:xfrm>
        </p:grpSpPr>
        <p:sp>
          <p:nvSpPr>
            <p:cNvPr id="29717" name="AutoShape 4"/>
            <p:cNvSpPr>
              <a:spLocks noChangeArrowheads="1"/>
            </p:cNvSpPr>
            <p:nvPr/>
          </p:nvSpPr>
          <p:spPr bwMode="auto">
            <a:xfrm>
              <a:off x="857" y="822"/>
              <a:ext cx="172" cy="132"/>
            </a:xfrm>
            <a:prstGeom prst="cube">
              <a:avLst>
                <a:gd name="adj" fmla="val 81963"/>
              </a:avLst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9718" name="AutoShape 5"/>
            <p:cNvSpPr>
              <a:spLocks noChangeArrowheads="1"/>
            </p:cNvSpPr>
            <p:nvPr/>
          </p:nvSpPr>
          <p:spPr bwMode="auto">
            <a:xfrm rot="5400000">
              <a:off x="207" y="677"/>
              <a:ext cx="133" cy="385"/>
            </a:xfrm>
            <a:prstGeom prst="can">
              <a:avLst>
                <a:gd name="adj" fmla="val 68964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9719" name="AutoShape 6"/>
            <p:cNvSpPr>
              <a:spLocks noChangeArrowheads="1"/>
            </p:cNvSpPr>
            <p:nvPr/>
          </p:nvSpPr>
          <p:spPr bwMode="auto">
            <a:xfrm>
              <a:off x="405" y="822"/>
              <a:ext cx="1027" cy="94"/>
            </a:xfrm>
            <a:prstGeom prst="cube">
              <a:avLst>
                <a:gd name="adj" fmla="val 26667"/>
              </a:avLst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9720" name="AutoShape 7"/>
            <p:cNvSpPr>
              <a:spLocks noChangeArrowheads="1"/>
            </p:cNvSpPr>
            <p:nvPr/>
          </p:nvSpPr>
          <p:spPr bwMode="auto">
            <a:xfrm>
              <a:off x="857" y="757"/>
              <a:ext cx="173" cy="152"/>
            </a:xfrm>
            <a:prstGeom prst="cube">
              <a:avLst>
                <a:gd name="adj" fmla="val 71366"/>
              </a:avLst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9721" name="AutoShape 8"/>
            <p:cNvSpPr>
              <a:spLocks noChangeArrowheads="1"/>
            </p:cNvSpPr>
            <p:nvPr/>
          </p:nvSpPr>
          <p:spPr bwMode="auto">
            <a:xfrm>
              <a:off x="857" y="709"/>
              <a:ext cx="172" cy="132"/>
            </a:xfrm>
            <a:prstGeom prst="cube">
              <a:avLst>
                <a:gd name="adj" fmla="val 81963"/>
              </a:avLst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9722" name="AutoShape 9"/>
            <p:cNvSpPr>
              <a:spLocks noChangeArrowheads="1"/>
            </p:cNvSpPr>
            <p:nvPr/>
          </p:nvSpPr>
          <p:spPr bwMode="auto">
            <a:xfrm rot="5400000">
              <a:off x="1501" y="669"/>
              <a:ext cx="133" cy="385"/>
            </a:xfrm>
            <a:prstGeom prst="can">
              <a:avLst>
                <a:gd name="adj" fmla="val 68964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</p:grpSp>
      <p:grpSp>
        <p:nvGrpSpPr>
          <p:cNvPr id="29700" name="Group 10"/>
          <p:cNvGrpSpPr>
            <a:grpSpLocks/>
          </p:cNvGrpSpPr>
          <p:nvPr/>
        </p:nvGrpSpPr>
        <p:grpSpPr bwMode="auto">
          <a:xfrm>
            <a:off x="255588" y="1751013"/>
            <a:ext cx="3159125" cy="2735262"/>
            <a:chOff x="3321" y="528"/>
            <a:chExt cx="1510" cy="1539"/>
          </a:xfrm>
        </p:grpSpPr>
        <p:pic>
          <p:nvPicPr>
            <p:cNvPr id="29715" name="Picture 11" descr="single"/>
            <p:cNvPicPr>
              <a:picLocks noChangeAspect="1" noChangeArrowheads="1"/>
            </p:cNvPicPr>
            <p:nvPr/>
          </p:nvPicPr>
          <p:blipFill>
            <a:blip r:embed="rId2" cstate="print"/>
            <a:srcRect r="4987"/>
            <a:stretch>
              <a:fillRect/>
            </a:stretch>
          </p:blipFill>
          <p:spPr bwMode="auto">
            <a:xfrm>
              <a:off x="3321" y="528"/>
              <a:ext cx="1510" cy="15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716" name="Text Box 12"/>
            <p:cNvSpPr txBox="1">
              <a:spLocks noChangeArrowheads="1"/>
            </p:cNvSpPr>
            <p:nvPr/>
          </p:nvSpPr>
          <p:spPr bwMode="auto">
            <a:xfrm>
              <a:off x="3609" y="799"/>
              <a:ext cx="943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fr-FR" sz="1200">
                  <a:latin typeface="Times New Roman" pitchFamily="18" charset="0"/>
                </a:rPr>
                <a:t>Single pe</a:t>
              </a:r>
            </a:p>
          </p:txBody>
        </p:sp>
      </p:grpSp>
      <p:sp>
        <p:nvSpPr>
          <p:cNvPr id="29701" name="Rectangle 13"/>
          <p:cNvSpPr>
            <a:spLocks noChangeArrowheads="1"/>
          </p:cNvSpPr>
          <p:nvPr/>
        </p:nvSpPr>
        <p:spPr bwMode="auto">
          <a:xfrm>
            <a:off x="3810000" y="808038"/>
            <a:ext cx="4648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>
                <a:latin typeface="Times New Roman" pitchFamily="18" charset="0"/>
              </a:rPr>
              <a:t>σ</a:t>
            </a:r>
            <a:r>
              <a:rPr lang="en-US" b="0" baseline="30000">
                <a:latin typeface="Times New Roman" pitchFamily="18" charset="0"/>
              </a:rPr>
              <a:t>2</a:t>
            </a:r>
            <a:r>
              <a:rPr lang="en-US" b="0" baseline="-25000">
                <a:latin typeface="Times New Roman" pitchFamily="18" charset="0"/>
              </a:rPr>
              <a:t>test</a:t>
            </a:r>
            <a:r>
              <a:rPr lang="en-US" b="0">
                <a:latin typeface="Times New Roman" pitchFamily="18" charset="0"/>
              </a:rPr>
              <a:t> =1/2 (σ</a:t>
            </a:r>
            <a:r>
              <a:rPr lang="en-US" b="0" baseline="30000">
                <a:latin typeface="Times New Roman" pitchFamily="18" charset="0"/>
              </a:rPr>
              <a:t>2</a:t>
            </a:r>
            <a:r>
              <a:rPr lang="en-US" b="0" baseline="-25000">
                <a:latin typeface="Times New Roman" pitchFamily="18" charset="0"/>
              </a:rPr>
              <a:t>test,trig</a:t>
            </a:r>
            <a:r>
              <a:rPr lang="en-US" b="0">
                <a:latin typeface="Times New Roman" pitchFamily="18" charset="0"/>
              </a:rPr>
              <a:t> + σ</a:t>
            </a:r>
            <a:r>
              <a:rPr lang="en-US" b="0" baseline="30000">
                <a:latin typeface="Times New Roman" pitchFamily="18" charset="0"/>
              </a:rPr>
              <a:t>2</a:t>
            </a:r>
            <a:r>
              <a:rPr lang="en-US" b="0" baseline="-25000">
                <a:latin typeface="Times New Roman" pitchFamily="18" charset="0"/>
              </a:rPr>
              <a:t>test,ref</a:t>
            </a:r>
            <a:r>
              <a:rPr lang="en-US" b="0">
                <a:latin typeface="Times New Roman" pitchFamily="18" charset="0"/>
              </a:rPr>
              <a:t> − σ</a:t>
            </a:r>
            <a:r>
              <a:rPr lang="en-US" b="0" baseline="30000">
                <a:latin typeface="Times New Roman" pitchFamily="18" charset="0"/>
              </a:rPr>
              <a:t>2</a:t>
            </a:r>
            <a:r>
              <a:rPr lang="en-US" b="0" baseline="-25000">
                <a:latin typeface="Times New Roman" pitchFamily="18" charset="0"/>
              </a:rPr>
              <a:t>ref,trig</a:t>
            </a:r>
            <a:r>
              <a:rPr lang="en-US" b="0">
                <a:latin typeface="Times New Roman" pitchFamily="18" charset="0"/>
              </a:rPr>
              <a:t>) </a:t>
            </a:r>
          </a:p>
        </p:txBody>
      </p:sp>
      <p:sp>
        <p:nvSpPr>
          <p:cNvPr id="29702" name="Text Box 14"/>
          <p:cNvSpPr txBox="1">
            <a:spLocks noChangeArrowheads="1"/>
          </p:cNvSpPr>
          <p:nvPr/>
        </p:nvSpPr>
        <p:spPr bwMode="auto">
          <a:xfrm>
            <a:off x="2638425" y="798513"/>
            <a:ext cx="5572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Times New Roman" pitchFamily="18" charset="0"/>
              </a:rPr>
              <a:t>Test</a:t>
            </a:r>
          </a:p>
        </p:txBody>
      </p:sp>
      <p:sp>
        <p:nvSpPr>
          <p:cNvPr id="29703" name="Text Box 15"/>
          <p:cNvSpPr txBox="1">
            <a:spLocks noChangeArrowheads="1"/>
          </p:cNvSpPr>
          <p:nvPr/>
        </p:nvSpPr>
        <p:spPr bwMode="auto">
          <a:xfrm>
            <a:off x="579438" y="809625"/>
            <a:ext cx="4889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Times New Roman" pitchFamily="18" charset="0"/>
              </a:rPr>
              <a:t>Ref</a:t>
            </a:r>
          </a:p>
        </p:txBody>
      </p:sp>
      <p:sp>
        <p:nvSpPr>
          <p:cNvPr id="29704" name="Line 16"/>
          <p:cNvSpPr>
            <a:spLocks noChangeShapeType="1"/>
          </p:cNvSpPr>
          <p:nvPr/>
        </p:nvSpPr>
        <p:spPr bwMode="auto">
          <a:xfrm>
            <a:off x="1854200" y="1193800"/>
            <a:ext cx="8890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29705" name="Line 17"/>
          <p:cNvSpPr>
            <a:spLocks noChangeShapeType="1"/>
          </p:cNvSpPr>
          <p:nvPr/>
        </p:nvSpPr>
        <p:spPr bwMode="auto">
          <a:xfrm flipH="1">
            <a:off x="1979613" y="912813"/>
            <a:ext cx="139700" cy="495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29706" name="Text Box 18"/>
          <p:cNvSpPr txBox="1">
            <a:spLocks noChangeArrowheads="1"/>
          </p:cNvSpPr>
          <p:nvPr/>
        </p:nvSpPr>
        <p:spPr bwMode="auto">
          <a:xfrm>
            <a:off x="1684338" y="1304925"/>
            <a:ext cx="5683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Times New Roman" pitchFamily="18" charset="0"/>
              </a:rPr>
              <a:t>Trig</a:t>
            </a:r>
          </a:p>
        </p:txBody>
      </p:sp>
      <p:sp>
        <p:nvSpPr>
          <p:cNvPr id="29707" name="Text Box 19"/>
          <p:cNvSpPr txBox="1">
            <a:spLocks noChangeArrowheads="1"/>
          </p:cNvSpPr>
          <p:nvPr/>
        </p:nvSpPr>
        <p:spPr bwMode="auto">
          <a:xfrm>
            <a:off x="60325" y="4354513"/>
            <a:ext cx="1379538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Times New Roman" pitchFamily="18" charset="0"/>
              </a:rPr>
              <a:t>test = PMT:</a:t>
            </a:r>
          </a:p>
          <a:p>
            <a:pPr>
              <a:buFontTx/>
              <a:buChar char="•"/>
            </a:pPr>
            <a:r>
              <a:rPr lang="en-US" sz="1600">
                <a:latin typeface="Times New Roman" pitchFamily="18" charset="0"/>
              </a:rPr>
              <a:t> </a:t>
            </a:r>
            <a:r>
              <a:rPr lang="en-US" sz="1600">
                <a:latin typeface="Symbol" pitchFamily="18" charset="2"/>
              </a:rPr>
              <a:t>s</a:t>
            </a:r>
            <a:r>
              <a:rPr lang="en-US" sz="1600" baseline="-25000">
                <a:latin typeface="Times New Roman" pitchFamily="18" charset="0"/>
              </a:rPr>
              <a:t>TOF</a:t>
            </a:r>
            <a:r>
              <a:rPr lang="en-US" sz="1600">
                <a:latin typeface="Times New Roman" pitchFamily="18" charset="0"/>
              </a:rPr>
              <a:t> &lt; 90 ps</a:t>
            </a:r>
          </a:p>
          <a:p>
            <a:pPr>
              <a:buFontTx/>
              <a:buChar char="•"/>
            </a:pPr>
            <a:r>
              <a:rPr lang="en-US" sz="1600">
                <a:latin typeface="Times New Roman" pitchFamily="18" charset="0"/>
              </a:rPr>
              <a:t> nphe ~1600</a:t>
            </a:r>
          </a:p>
        </p:txBody>
      </p:sp>
      <p:sp>
        <p:nvSpPr>
          <p:cNvPr id="29708" name="Text Box 20"/>
          <p:cNvSpPr txBox="1">
            <a:spLocks noChangeArrowheads="1"/>
          </p:cNvSpPr>
          <p:nvPr/>
        </p:nvSpPr>
        <p:spPr bwMode="auto">
          <a:xfrm>
            <a:off x="33338" y="5229225"/>
            <a:ext cx="2460625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Times New Roman" pitchFamily="18" charset="0"/>
              </a:rPr>
              <a:t>test = 1 SiPM Hamamatsu</a:t>
            </a:r>
          </a:p>
          <a:p>
            <a:r>
              <a:rPr lang="en-US" sz="1600">
                <a:latin typeface="Times New Roman" pitchFamily="18" charset="0"/>
              </a:rPr>
              <a:t>MPPC 1x1 mm</a:t>
            </a:r>
            <a:r>
              <a:rPr lang="en-US" sz="1600" baseline="30000">
                <a:latin typeface="Times New Roman" pitchFamily="18" charset="0"/>
              </a:rPr>
              <a:t>2</a:t>
            </a:r>
            <a:r>
              <a:rPr lang="en-US" sz="1600">
                <a:latin typeface="Times New Roman" pitchFamily="18" charset="0"/>
              </a:rPr>
              <a:t>:</a:t>
            </a:r>
          </a:p>
          <a:p>
            <a:pPr>
              <a:buFontTx/>
              <a:buChar char="•"/>
            </a:pPr>
            <a:r>
              <a:rPr lang="en-US" sz="1600">
                <a:latin typeface="Times New Roman" pitchFamily="18" charset="0"/>
              </a:rPr>
              <a:t> </a:t>
            </a:r>
            <a:r>
              <a:rPr lang="en-US" sz="1600">
                <a:latin typeface="Symbol" pitchFamily="18" charset="2"/>
              </a:rPr>
              <a:t>s</a:t>
            </a:r>
            <a:r>
              <a:rPr lang="en-US" sz="1600" baseline="-25000">
                <a:latin typeface="Times New Roman" pitchFamily="18" charset="0"/>
              </a:rPr>
              <a:t>TOF</a:t>
            </a:r>
            <a:r>
              <a:rPr lang="en-US" sz="1600">
                <a:latin typeface="Times New Roman" pitchFamily="18" charset="0"/>
              </a:rPr>
              <a:t> ~ 1.8 ns </a:t>
            </a:r>
          </a:p>
          <a:p>
            <a:pPr>
              <a:buFontTx/>
              <a:buChar char="•"/>
            </a:pPr>
            <a:r>
              <a:rPr lang="en-US" sz="1600">
                <a:latin typeface="Times New Roman" pitchFamily="18" charset="0"/>
              </a:rPr>
              <a:t> rise time ~ 1 ns</a:t>
            </a:r>
          </a:p>
          <a:p>
            <a:pPr>
              <a:buFontTx/>
              <a:buChar char="•"/>
            </a:pPr>
            <a:r>
              <a:rPr lang="en-US" sz="1600">
                <a:latin typeface="Times New Roman" pitchFamily="18" charset="0"/>
              </a:rPr>
              <a:t> nphe ~1</a:t>
            </a:r>
          </a:p>
        </p:txBody>
      </p:sp>
      <p:sp>
        <p:nvSpPr>
          <p:cNvPr id="29709" name="Text Box 21"/>
          <p:cNvSpPr txBox="1">
            <a:spLocks noChangeArrowheads="1"/>
          </p:cNvSpPr>
          <p:nvPr/>
        </p:nvSpPr>
        <p:spPr bwMode="auto">
          <a:xfrm>
            <a:off x="2609850" y="4344988"/>
            <a:ext cx="2933700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Times New Roman" pitchFamily="18" charset="0"/>
              </a:rPr>
              <a:t>test = 1 SiPM Hamamatsu </a:t>
            </a:r>
          </a:p>
          <a:p>
            <a:r>
              <a:rPr lang="en-US" sz="1600">
                <a:latin typeface="Times New Roman" pitchFamily="18" charset="0"/>
              </a:rPr>
              <a:t>MPPC 3x3mm</a:t>
            </a:r>
            <a:r>
              <a:rPr lang="en-US" sz="1600" baseline="30000">
                <a:latin typeface="Times New Roman" pitchFamily="18" charset="0"/>
              </a:rPr>
              <a:t>2</a:t>
            </a:r>
            <a:r>
              <a:rPr lang="en-US" sz="1600">
                <a:latin typeface="Times New Roman" pitchFamily="18" charset="0"/>
              </a:rPr>
              <a:t>:</a:t>
            </a:r>
          </a:p>
          <a:p>
            <a:pPr>
              <a:buFontTx/>
              <a:buChar char="•"/>
            </a:pPr>
            <a:r>
              <a:rPr lang="en-US" sz="1600">
                <a:latin typeface="Times New Roman" pitchFamily="18" charset="0"/>
              </a:rPr>
              <a:t> rise time ~5 ns (&gt; capacitance)</a:t>
            </a:r>
          </a:p>
          <a:p>
            <a:pPr>
              <a:buFontTx/>
              <a:buChar char="•"/>
            </a:pPr>
            <a:r>
              <a:rPr lang="en-US" sz="1600">
                <a:latin typeface="Times New Roman" pitchFamily="18" charset="0"/>
              </a:rPr>
              <a:t> more noise than 1x1 mm</a:t>
            </a:r>
            <a:r>
              <a:rPr lang="en-US" sz="1600" baseline="30000">
                <a:latin typeface="Times New Roman" pitchFamily="18" charset="0"/>
              </a:rPr>
              <a:t>2</a:t>
            </a:r>
            <a:endParaRPr lang="en-US" sz="1600">
              <a:latin typeface="Times New Roman" pitchFamily="18" charset="0"/>
            </a:endParaRPr>
          </a:p>
        </p:txBody>
      </p:sp>
      <p:sp>
        <p:nvSpPr>
          <p:cNvPr id="29710" name="Text Box 22"/>
          <p:cNvSpPr txBox="1">
            <a:spLocks noChangeArrowheads="1"/>
          </p:cNvSpPr>
          <p:nvPr/>
        </p:nvSpPr>
        <p:spPr bwMode="auto">
          <a:xfrm>
            <a:off x="2620963" y="5511800"/>
            <a:ext cx="2473325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Times New Roman" pitchFamily="18" charset="0"/>
              </a:rPr>
              <a:t>test = 1 APD Hamamatsu </a:t>
            </a:r>
          </a:p>
          <a:p>
            <a:r>
              <a:rPr lang="en-US" sz="1600">
                <a:latin typeface="Times New Roman" pitchFamily="18" charset="0"/>
              </a:rPr>
              <a:t>10x10 mm</a:t>
            </a:r>
            <a:r>
              <a:rPr lang="en-US" sz="1600" baseline="30000">
                <a:latin typeface="Times New Roman" pitchFamily="18" charset="0"/>
              </a:rPr>
              <a:t>2</a:t>
            </a:r>
            <a:r>
              <a:rPr lang="en-US" sz="1600">
                <a:latin typeface="Times New Roman" pitchFamily="18" charset="0"/>
              </a:rPr>
              <a:t> + IC preamp:</a:t>
            </a:r>
          </a:p>
          <a:p>
            <a:pPr>
              <a:buFontTx/>
              <a:buChar char="•"/>
            </a:pPr>
            <a:r>
              <a:rPr lang="en-US" sz="1600">
                <a:latin typeface="Times New Roman" pitchFamily="18" charset="0"/>
              </a:rPr>
              <a:t> </a:t>
            </a:r>
            <a:r>
              <a:rPr lang="en-US" sz="1600">
                <a:latin typeface="Symbol" pitchFamily="18" charset="2"/>
              </a:rPr>
              <a:t>s</a:t>
            </a:r>
            <a:r>
              <a:rPr lang="en-US" sz="1600" baseline="-25000">
                <a:latin typeface="Times New Roman" pitchFamily="18" charset="0"/>
              </a:rPr>
              <a:t>TOF</a:t>
            </a:r>
            <a:r>
              <a:rPr lang="en-US" sz="1600">
                <a:latin typeface="Times New Roman" pitchFamily="18" charset="0"/>
              </a:rPr>
              <a:t> ~ 1.4 ns</a:t>
            </a:r>
          </a:p>
          <a:p>
            <a:pPr>
              <a:buFontTx/>
              <a:buChar char="•"/>
            </a:pPr>
            <a:r>
              <a:rPr lang="en-US" sz="1600">
                <a:latin typeface="Times New Roman" pitchFamily="18" charset="0"/>
              </a:rPr>
              <a:t> high noise, high rise time</a:t>
            </a:r>
          </a:p>
        </p:txBody>
      </p:sp>
      <p:pic>
        <p:nvPicPr>
          <p:cNvPr id="29711" name="Picture 23" descr="sigma_L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35488" y="1384300"/>
            <a:ext cx="4278312" cy="28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12" name="Text Box 24"/>
          <p:cNvSpPr txBox="1">
            <a:spLocks noChangeArrowheads="1"/>
          </p:cNvSpPr>
          <p:nvPr/>
        </p:nvSpPr>
        <p:spPr bwMode="auto">
          <a:xfrm>
            <a:off x="5618163" y="4406900"/>
            <a:ext cx="3243262" cy="155892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Times New Roman" pitchFamily="18" charset="0"/>
              </a:rPr>
              <a:t>test = 1 MCP-PMT Photonis</a:t>
            </a:r>
          </a:p>
          <a:p>
            <a:r>
              <a:rPr lang="en-US" sz="1600">
                <a:latin typeface="Times New Roman" pitchFamily="18" charset="0"/>
              </a:rPr>
              <a:t>double-plate:</a:t>
            </a:r>
          </a:p>
          <a:p>
            <a:pPr>
              <a:buFontTx/>
              <a:buChar char="•"/>
            </a:pPr>
            <a:r>
              <a:rPr lang="en-US" sz="1600">
                <a:latin typeface="Times New Roman" pitchFamily="18" charset="0"/>
              </a:rPr>
              <a:t> </a:t>
            </a:r>
            <a:r>
              <a:rPr lang="en-US" sz="1600">
                <a:latin typeface="Symbol" pitchFamily="18" charset="2"/>
              </a:rPr>
              <a:t>s</a:t>
            </a:r>
            <a:r>
              <a:rPr lang="en-US" sz="1600" baseline="-25000">
                <a:latin typeface="Times New Roman" pitchFamily="18" charset="0"/>
              </a:rPr>
              <a:t>TOF</a:t>
            </a:r>
            <a:r>
              <a:rPr lang="en-US" sz="1600">
                <a:latin typeface="Times New Roman" pitchFamily="18" charset="0"/>
              </a:rPr>
              <a:t> ~ 105 ps</a:t>
            </a:r>
          </a:p>
          <a:p>
            <a:pPr>
              <a:buFontTx/>
              <a:buChar char="•"/>
            </a:pPr>
            <a:r>
              <a:rPr lang="en-US" sz="1600">
                <a:latin typeface="Times New Roman" pitchFamily="18" charset="0"/>
              </a:rPr>
              <a:t> will be tested in B field at Saclay</a:t>
            </a:r>
          </a:p>
          <a:p>
            <a:r>
              <a:rPr lang="en-US" sz="1600">
                <a:latin typeface="Times New Roman" pitchFamily="18" charset="0"/>
              </a:rPr>
              <a:t>(end of November)</a:t>
            </a:r>
          </a:p>
          <a:p>
            <a:pPr>
              <a:buFontTx/>
              <a:buChar char="•"/>
            </a:pPr>
            <a:r>
              <a:rPr lang="en-US" sz="1600">
                <a:latin typeface="Times New Roman" pitchFamily="18" charset="0"/>
              </a:rPr>
              <a:t> simulations underway for lifetime</a:t>
            </a:r>
          </a:p>
        </p:txBody>
      </p:sp>
      <p:sp>
        <p:nvSpPr>
          <p:cNvPr id="29713" name="Text Box 25"/>
          <p:cNvSpPr txBox="1">
            <a:spLocks noChangeArrowheads="1"/>
          </p:cNvSpPr>
          <p:nvPr/>
        </p:nvSpPr>
        <p:spPr bwMode="auto">
          <a:xfrm>
            <a:off x="5737225" y="6107113"/>
            <a:ext cx="2995613" cy="581025"/>
          </a:xfrm>
          <a:prstGeom prst="rect">
            <a:avLst/>
          </a:prstGeom>
          <a:solidFill>
            <a:srgbClr val="FFCC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Times New Roman" pitchFamily="18" charset="0"/>
              </a:rPr>
              <a:t>Ongoing: tests with extruded</a:t>
            </a:r>
          </a:p>
          <a:p>
            <a:r>
              <a:rPr lang="en-US" sz="1600">
                <a:latin typeface="Times New Roman" pitchFamily="18" charset="0"/>
              </a:rPr>
              <a:t>scintillator + WLS fibres +SiPM</a:t>
            </a:r>
          </a:p>
        </p:txBody>
      </p:sp>
      <p:sp>
        <p:nvSpPr>
          <p:cNvPr id="29714" name="Text Box 26"/>
          <p:cNvSpPr txBox="1">
            <a:spLocks noChangeArrowheads="1"/>
          </p:cNvSpPr>
          <p:nvPr/>
        </p:nvSpPr>
        <p:spPr bwMode="auto">
          <a:xfrm>
            <a:off x="7380288" y="0"/>
            <a:ext cx="1763712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 i="1">
                <a:latin typeface="Times New Roman" pitchFamily="18" charset="0"/>
              </a:rPr>
              <a:t>Thi Nguyen Trung</a:t>
            </a:r>
          </a:p>
          <a:p>
            <a:pPr algn="ctr"/>
            <a:r>
              <a:rPr lang="en-US" sz="1600" i="1">
                <a:latin typeface="Times New Roman" pitchFamily="18" charset="0"/>
              </a:rPr>
              <a:t>Bernard Genolini</a:t>
            </a:r>
          </a:p>
          <a:p>
            <a:pPr algn="ctr"/>
            <a:r>
              <a:rPr lang="en-US" sz="1600" i="1">
                <a:latin typeface="Times New Roman" pitchFamily="18" charset="0"/>
              </a:rPr>
              <a:t>S. Pisano</a:t>
            </a:r>
          </a:p>
          <a:p>
            <a:pPr algn="ctr"/>
            <a:r>
              <a:rPr lang="en-US" sz="1600" i="1">
                <a:latin typeface="Times New Roman" pitchFamily="18" charset="0"/>
              </a:rPr>
              <a:t>J. Pouthas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4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33663" y="473075"/>
            <a:ext cx="6611937" cy="423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1762125" y="0"/>
            <a:ext cx="59055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0000FF"/>
                </a:solidFill>
                <a:latin typeface="Times New Roman" pitchFamily="18" charset="0"/>
              </a:rPr>
              <a:t>First measurement of nDVCS: Hall A</a:t>
            </a:r>
            <a:endParaRPr lang="en-US" sz="2800" baseline="-2500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203200" y="1343025"/>
            <a:ext cx="33274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>
                <a:solidFill>
                  <a:srgbClr val="000000"/>
                </a:solidFill>
                <a:latin typeface="Times New Roman" pitchFamily="18" charset="0"/>
              </a:rPr>
              <a:t>E</a:t>
            </a:r>
            <a:r>
              <a:rPr lang="en-GB" baseline="-25000">
                <a:solidFill>
                  <a:srgbClr val="000000"/>
                </a:solidFill>
                <a:latin typeface="Times New Roman" pitchFamily="18" charset="0"/>
              </a:rPr>
              <a:t>e</a:t>
            </a:r>
            <a:r>
              <a:rPr lang="en-GB">
                <a:solidFill>
                  <a:srgbClr val="000000"/>
                </a:solidFill>
                <a:latin typeface="Times New Roman" pitchFamily="18" charset="0"/>
              </a:rPr>
              <a:t>= 5.75 GeV/c  P</a:t>
            </a:r>
            <a:r>
              <a:rPr lang="en-GB" baseline="-25000">
                <a:solidFill>
                  <a:srgbClr val="000000"/>
                </a:solidFill>
                <a:latin typeface="Times New Roman" pitchFamily="18" charset="0"/>
              </a:rPr>
              <a:t>e</a:t>
            </a:r>
            <a:r>
              <a:rPr lang="en-GB">
                <a:solidFill>
                  <a:srgbClr val="000000"/>
                </a:solidFill>
                <a:latin typeface="Times New Roman" pitchFamily="18" charset="0"/>
              </a:rPr>
              <a:t> = 75 %</a:t>
            </a:r>
          </a:p>
          <a:p>
            <a:r>
              <a:rPr lang="en-GB">
                <a:solidFill>
                  <a:srgbClr val="000000"/>
                </a:solidFill>
                <a:latin typeface="Times New Roman" pitchFamily="18" charset="0"/>
              </a:rPr>
              <a:t>L = 4 </a:t>
            </a:r>
            <a:r>
              <a:rPr lang="en-GB">
                <a:solidFill>
                  <a:srgbClr val="000000"/>
                </a:solidFill>
              </a:rPr>
              <a:t>·</a:t>
            </a:r>
            <a:r>
              <a:rPr lang="en-GB">
                <a:solidFill>
                  <a:srgbClr val="000000"/>
                </a:solidFill>
                <a:latin typeface="Times New Roman" pitchFamily="18" charset="0"/>
              </a:rPr>
              <a:t>10</a:t>
            </a:r>
            <a:r>
              <a:rPr lang="en-GB" baseline="30000">
                <a:solidFill>
                  <a:srgbClr val="000000"/>
                </a:solidFill>
                <a:latin typeface="Times New Roman" pitchFamily="18" charset="0"/>
              </a:rPr>
              <a:t>37</a:t>
            </a:r>
            <a:r>
              <a:rPr lang="en-GB">
                <a:solidFill>
                  <a:srgbClr val="000000"/>
                </a:solidFill>
                <a:latin typeface="Times New Roman" pitchFamily="18" charset="0"/>
              </a:rPr>
              <a:t> cm</a:t>
            </a:r>
            <a:r>
              <a:rPr lang="en-GB" baseline="30000">
                <a:solidFill>
                  <a:srgbClr val="000000"/>
                </a:solidFill>
                <a:latin typeface="Times New Roman" pitchFamily="18" charset="0"/>
              </a:rPr>
              <a:t>-2</a:t>
            </a:r>
            <a:r>
              <a:rPr lang="en-GB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GB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· </a:t>
            </a:r>
            <a:r>
              <a:rPr lang="en-GB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GB" baseline="30000">
                <a:solidFill>
                  <a:srgbClr val="000000"/>
                </a:solidFill>
                <a:latin typeface="Times New Roman" pitchFamily="18" charset="0"/>
              </a:rPr>
              <a:t>-1</a:t>
            </a:r>
            <a:r>
              <a:rPr lang="en-GB">
                <a:solidFill>
                  <a:srgbClr val="000000"/>
                </a:solidFill>
                <a:latin typeface="Times New Roman" pitchFamily="18" charset="0"/>
              </a:rPr>
              <a:t>/nucleon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152400" y="5551488"/>
            <a:ext cx="2298700" cy="8255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sz="1600">
                <a:solidFill>
                  <a:srgbClr val="000000"/>
                </a:solidFill>
                <a:latin typeface="Times New Roman" pitchFamily="18" charset="0"/>
              </a:rPr>
              <a:t>Q</a:t>
            </a:r>
            <a:r>
              <a:rPr lang="en-GB" sz="1600" baseline="3000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GB" sz="1600">
                <a:solidFill>
                  <a:srgbClr val="000000"/>
                </a:solidFill>
                <a:latin typeface="Times New Roman" pitchFamily="18" charset="0"/>
              </a:rPr>
              <a:t> = 1.9 GeV</a:t>
            </a:r>
            <a:r>
              <a:rPr lang="en-GB" sz="1600" baseline="30000">
                <a:solidFill>
                  <a:srgbClr val="000000"/>
                </a:solidFill>
                <a:latin typeface="Times New Roman" pitchFamily="18" charset="0"/>
              </a:rPr>
              <a:t>2</a:t>
            </a:r>
          </a:p>
          <a:p>
            <a:pPr algn="ctr"/>
            <a:r>
              <a:rPr lang="en-GB" sz="160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GB" sz="1600" baseline="-25000">
                <a:solidFill>
                  <a:srgbClr val="000000"/>
                </a:solidFill>
                <a:latin typeface="Times New Roman" pitchFamily="18" charset="0"/>
              </a:rPr>
              <a:t>B</a:t>
            </a:r>
            <a:r>
              <a:rPr lang="en-GB" sz="1600">
                <a:solidFill>
                  <a:srgbClr val="000000"/>
                </a:solidFill>
                <a:latin typeface="Times New Roman" pitchFamily="18" charset="0"/>
              </a:rPr>
              <a:t> = 0.36</a:t>
            </a:r>
          </a:p>
          <a:p>
            <a:pPr algn="ctr"/>
            <a:r>
              <a:rPr lang="en-GB" sz="1600">
                <a:solidFill>
                  <a:srgbClr val="000000"/>
                </a:solidFill>
                <a:latin typeface="Times New Roman" pitchFamily="18" charset="0"/>
              </a:rPr>
              <a:t>0.1 GeV</a:t>
            </a:r>
            <a:r>
              <a:rPr lang="en-GB" sz="1600" baseline="3000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GB" sz="1600">
                <a:solidFill>
                  <a:srgbClr val="000000"/>
                </a:solidFill>
                <a:latin typeface="Times New Roman" pitchFamily="18" charset="0"/>
              </a:rPr>
              <a:t> &lt; -t &lt; 0.5 GeV</a:t>
            </a:r>
            <a:r>
              <a:rPr lang="en-GB" sz="1600" baseline="3000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GB" sz="1600">
                <a:latin typeface="Times New Roman" pitchFamily="18" charset="0"/>
              </a:rPr>
              <a:t> </a:t>
            </a:r>
          </a:p>
        </p:txBody>
      </p:sp>
      <p:sp>
        <p:nvSpPr>
          <p:cNvPr id="1031" name="Text Box 15"/>
          <p:cNvSpPr txBox="1">
            <a:spLocks noChangeArrowheads="1"/>
          </p:cNvSpPr>
          <p:nvPr/>
        </p:nvSpPr>
        <p:spPr bwMode="auto">
          <a:xfrm>
            <a:off x="2890838" y="2108200"/>
            <a:ext cx="881062" cy="3968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defTabSz="457200" eaLnBrk="0" hangingPunct="0">
              <a:spcBef>
                <a:spcPts val="625"/>
              </a:spcBef>
              <a:buClr>
                <a:srgbClr val="0000FF"/>
              </a:buClr>
              <a:buSzPct val="100000"/>
              <a:buFont typeface="Comic Sans MS" pitchFamily="6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>
                <a:solidFill>
                  <a:srgbClr val="0000FF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HRS</a:t>
            </a:r>
          </a:p>
        </p:txBody>
      </p:sp>
      <p:sp>
        <p:nvSpPr>
          <p:cNvPr id="1032" name="Text Box 17"/>
          <p:cNvSpPr txBox="1">
            <a:spLocks noChangeArrowheads="1"/>
          </p:cNvSpPr>
          <p:nvPr/>
        </p:nvSpPr>
        <p:spPr bwMode="auto">
          <a:xfrm>
            <a:off x="1435100" y="4003675"/>
            <a:ext cx="2049463" cy="5810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defTabSz="457200" eaLnBrk="0" hangingPunct="0">
              <a:spcBef>
                <a:spcPts val="625"/>
              </a:spcBef>
              <a:buClr>
                <a:srgbClr val="0000FF"/>
              </a:buClr>
              <a:buSzPct val="100000"/>
              <a:buFont typeface="Comic Sans MS" pitchFamily="6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>
                <a:solidFill>
                  <a:srgbClr val="FF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Electromagnetic</a:t>
            </a:r>
            <a:r>
              <a:rPr lang="en-GB" sz="1600">
                <a:solidFill>
                  <a:srgbClr val="0000FF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GB" sz="1600">
                <a:solidFill>
                  <a:srgbClr val="FF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Calorimeter (PbF</a:t>
            </a:r>
            <a:r>
              <a:rPr lang="en-GB" sz="1600" baseline="-25000">
                <a:solidFill>
                  <a:srgbClr val="FF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2</a:t>
            </a:r>
            <a:r>
              <a:rPr lang="en-GB" sz="1600">
                <a:solidFill>
                  <a:srgbClr val="FF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)</a:t>
            </a:r>
          </a:p>
        </p:txBody>
      </p:sp>
      <p:sp>
        <p:nvSpPr>
          <p:cNvPr id="1033" name="Text Box 19"/>
          <p:cNvSpPr txBox="1">
            <a:spLocks noChangeArrowheads="1"/>
          </p:cNvSpPr>
          <p:nvPr/>
        </p:nvSpPr>
        <p:spPr bwMode="auto">
          <a:xfrm>
            <a:off x="0" y="3182938"/>
            <a:ext cx="1555750" cy="212725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90000" tIns="0" rIns="90000" bIns="0">
            <a:spAutoFit/>
          </a:bodyPr>
          <a:lstStyle/>
          <a:p>
            <a:pPr defTabSz="457200" eaLnBrk="0" hangingPunct="0">
              <a:spcBef>
                <a:spcPts val="625"/>
              </a:spcBef>
              <a:buClr>
                <a:srgbClr val="33CC33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33CC33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LH</a:t>
            </a:r>
            <a:r>
              <a:rPr lang="en-GB" sz="1400" baseline="-25000">
                <a:solidFill>
                  <a:srgbClr val="33CC33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2 </a:t>
            </a:r>
            <a:r>
              <a:rPr lang="en-GB" sz="1400">
                <a:solidFill>
                  <a:srgbClr val="33CC33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/ LD</a:t>
            </a:r>
            <a:r>
              <a:rPr lang="en-GB" sz="1400" baseline="-25000">
                <a:solidFill>
                  <a:srgbClr val="33CC33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2</a:t>
            </a:r>
            <a:r>
              <a:rPr lang="en-GB" sz="1400">
                <a:solidFill>
                  <a:srgbClr val="33CC33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 target</a:t>
            </a:r>
          </a:p>
        </p:txBody>
      </p:sp>
      <p:sp>
        <p:nvSpPr>
          <p:cNvPr id="1034" name="Line 8"/>
          <p:cNvSpPr>
            <a:spLocks noChangeShapeType="1"/>
          </p:cNvSpPr>
          <p:nvPr/>
        </p:nvSpPr>
        <p:spPr bwMode="auto">
          <a:xfrm>
            <a:off x="79375" y="3136900"/>
            <a:ext cx="1439863" cy="1588"/>
          </a:xfrm>
          <a:prstGeom prst="line">
            <a:avLst/>
          </a:prstGeom>
          <a:noFill/>
          <a:ln w="1908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1035" name="Text Box 9"/>
          <p:cNvSpPr txBox="1">
            <a:spLocks noChangeArrowheads="1"/>
          </p:cNvSpPr>
          <p:nvPr/>
        </p:nvSpPr>
        <p:spPr bwMode="auto">
          <a:xfrm>
            <a:off x="1946275" y="3443288"/>
            <a:ext cx="263525" cy="3984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defTabSz="457200" eaLnBrk="0" hangingPunct="0">
              <a:spcBef>
                <a:spcPts val="1250"/>
              </a:spcBef>
              <a:buClr>
                <a:srgbClr val="FF0000"/>
              </a:buClr>
              <a:buSzPct val="100000"/>
              <a:buFont typeface="Symbol" pitchFamily="18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0">
                <a:solidFill>
                  <a:srgbClr val="FF0000"/>
                </a:solidFill>
                <a:latin typeface="Symbol" pitchFamily="18" charset="2"/>
                <a:ea typeface="Arial Unicode MS" pitchFamily="34" charset="-128"/>
                <a:cs typeface="Arial Unicode MS" pitchFamily="34" charset="-128"/>
              </a:rPr>
              <a:t></a:t>
            </a:r>
          </a:p>
        </p:txBody>
      </p:sp>
      <p:sp>
        <p:nvSpPr>
          <p:cNvPr id="1036" name="Freeform 10"/>
          <p:cNvSpPr>
            <a:spLocks noChangeArrowheads="1"/>
          </p:cNvSpPr>
          <p:nvPr/>
        </p:nvSpPr>
        <p:spPr bwMode="auto">
          <a:xfrm>
            <a:off x="1473200" y="3136900"/>
            <a:ext cx="466725" cy="438150"/>
          </a:xfrm>
          <a:custGeom>
            <a:avLst/>
            <a:gdLst>
              <a:gd name="T0" fmla="*/ 0 w 624"/>
              <a:gd name="T1" fmla="*/ 0 h 576"/>
              <a:gd name="T2" fmla="*/ 2147483647 w 624"/>
              <a:gd name="T3" fmla="*/ 2147483647 h 576"/>
              <a:gd name="T4" fmla="*/ 2147483647 w 624"/>
              <a:gd name="T5" fmla="*/ 2147483647 h 576"/>
              <a:gd name="T6" fmla="*/ 2147483647 w 624"/>
              <a:gd name="T7" fmla="*/ 2147483647 h 576"/>
              <a:gd name="T8" fmla="*/ 0 60000 65536"/>
              <a:gd name="T9" fmla="*/ 0 60000 65536"/>
              <a:gd name="T10" fmla="*/ 0 60000 65536"/>
              <a:gd name="T11" fmla="*/ 0 60000 65536"/>
              <a:gd name="T12" fmla="*/ 0 w 624"/>
              <a:gd name="T13" fmla="*/ 0 h 576"/>
              <a:gd name="T14" fmla="*/ 624 w 624"/>
              <a:gd name="T15" fmla="*/ 576 h 5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24" h="576">
                <a:moveTo>
                  <a:pt x="0" y="0"/>
                </a:moveTo>
                <a:cubicBezTo>
                  <a:pt x="32" y="152"/>
                  <a:pt x="64" y="304"/>
                  <a:pt x="144" y="336"/>
                </a:cubicBezTo>
                <a:cubicBezTo>
                  <a:pt x="224" y="368"/>
                  <a:pt x="400" y="152"/>
                  <a:pt x="480" y="192"/>
                </a:cubicBezTo>
                <a:cubicBezTo>
                  <a:pt x="560" y="232"/>
                  <a:pt x="600" y="512"/>
                  <a:pt x="624" y="576"/>
                </a:cubicBezTo>
              </a:path>
            </a:pathLst>
          </a:custGeom>
          <a:noFill/>
          <a:ln w="126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1037" name="Freeform 11"/>
          <p:cNvSpPr>
            <a:spLocks/>
          </p:cNvSpPr>
          <p:nvPr/>
        </p:nvSpPr>
        <p:spPr bwMode="auto">
          <a:xfrm>
            <a:off x="1939925" y="3575050"/>
            <a:ext cx="468313" cy="438150"/>
          </a:xfrm>
          <a:custGeom>
            <a:avLst/>
            <a:gdLst>
              <a:gd name="T0" fmla="*/ 0 w 624"/>
              <a:gd name="T1" fmla="*/ 0 h 576"/>
              <a:gd name="T2" fmla="*/ 2147483647 w 624"/>
              <a:gd name="T3" fmla="*/ 2147483647 h 576"/>
              <a:gd name="T4" fmla="*/ 2147483647 w 624"/>
              <a:gd name="T5" fmla="*/ 2147483647 h 576"/>
              <a:gd name="T6" fmla="*/ 2147483647 w 624"/>
              <a:gd name="T7" fmla="*/ 2147483647 h 576"/>
              <a:gd name="T8" fmla="*/ 0 60000 65536"/>
              <a:gd name="T9" fmla="*/ 0 60000 65536"/>
              <a:gd name="T10" fmla="*/ 0 60000 65536"/>
              <a:gd name="T11" fmla="*/ 0 60000 65536"/>
              <a:gd name="T12" fmla="*/ 0 w 624"/>
              <a:gd name="T13" fmla="*/ 0 h 576"/>
              <a:gd name="T14" fmla="*/ 624 w 624"/>
              <a:gd name="T15" fmla="*/ 576 h 5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24" h="576">
                <a:moveTo>
                  <a:pt x="0" y="0"/>
                </a:moveTo>
                <a:cubicBezTo>
                  <a:pt x="32" y="152"/>
                  <a:pt x="64" y="304"/>
                  <a:pt x="144" y="336"/>
                </a:cubicBezTo>
                <a:cubicBezTo>
                  <a:pt x="224" y="368"/>
                  <a:pt x="400" y="152"/>
                  <a:pt x="480" y="192"/>
                </a:cubicBezTo>
                <a:cubicBezTo>
                  <a:pt x="560" y="232"/>
                  <a:pt x="600" y="512"/>
                  <a:pt x="624" y="576"/>
                </a:cubicBezTo>
              </a:path>
            </a:pathLst>
          </a:custGeom>
          <a:noFill/>
          <a:ln w="126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1038" name="Line 12"/>
          <p:cNvSpPr>
            <a:spLocks noChangeShapeType="1"/>
          </p:cNvSpPr>
          <p:nvPr/>
        </p:nvSpPr>
        <p:spPr bwMode="auto">
          <a:xfrm flipV="1">
            <a:off x="1465263" y="2335213"/>
            <a:ext cx="1558925" cy="801687"/>
          </a:xfrm>
          <a:prstGeom prst="line">
            <a:avLst/>
          </a:prstGeom>
          <a:noFill/>
          <a:ln w="19050">
            <a:solidFill>
              <a:srgbClr val="0000FF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1039" name="Line 13"/>
          <p:cNvSpPr>
            <a:spLocks noChangeShapeType="1"/>
          </p:cNvSpPr>
          <p:nvPr/>
        </p:nvSpPr>
        <p:spPr bwMode="auto">
          <a:xfrm>
            <a:off x="1479550" y="3143250"/>
            <a:ext cx="2111375" cy="1588"/>
          </a:xfrm>
          <a:prstGeom prst="line">
            <a:avLst/>
          </a:prstGeom>
          <a:noFill/>
          <a:ln w="19080">
            <a:solidFill>
              <a:srgbClr val="000000"/>
            </a:solidFill>
            <a:prstDash val="dashDot"/>
            <a:miter lim="800000"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1040" name="Oval 20"/>
          <p:cNvSpPr>
            <a:spLocks noChangeArrowheads="1"/>
          </p:cNvSpPr>
          <p:nvPr/>
        </p:nvSpPr>
        <p:spPr bwMode="auto">
          <a:xfrm>
            <a:off x="1182688" y="3100388"/>
            <a:ext cx="539750" cy="79375"/>
          </a:xfrm>
          <a:prstGeom prst="ellipse">
            <a:avLst/>
          </a:prstGeom>
          <a:solidFill>
            <a:srgbClr val="33CC33"/>
          </a:solidFill>
          <a:ln w="9360">
            <a:solidFill>
              <a:srgbClr val="33CC33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1041" name="Text Box 21"/>
          <p:cNvSpPr txBox="1">
            <a:spLocks noChangeArrowheads="1"/>
          </p:cNvSpPr>
          <p:nvPr/>
        </p:nvSpPr>
        <p:spPr bwMode="auto">
          <a:xfrm>
            <a:off x="2538413" y="2033588"/>
            <a:ext cx="3524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0000FF"/>
                </a:solidFill>
                <a:latin typeface="Times New Roman" pitchFamily="18" charset="0"/>
              </a:rPr>
              <a:t>e</a:t>
            </a:r>
            <a:r>
              <a:rPr lang="en-US" sz="2000" baseline="30000">
                <a:solidFill>
                  <a:srgbClr val="0000FF"/>
                </a:solidFill>
                <a:latin typeface="Times New Roman" pitchFamily="18" charset="0"/>
              </a:rPr>
              <a:t>’</a:t>
            </a:r>
          </a:p>
        </p:txBody>
      </p:sp>
      <p:sp>
        <p:nvSpPr>
          <p:cNvPr id="1042" name="Text Box 23"/>
          <p:cNvSpPr txBox="1">
            <a:spLocks noChangeArrowheads="1"/>
          </p:cNvSpPr>
          <p:nvPr/>
        </p:nvSpPr>
        <p:spPr bwMode="auto">
          <a:xfrm>
            <a:off x="36513" y="2744788"/>
            <a:ext cx="2968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e</a:t>
            </a:r>
          </a:p>
        </p:txBody>
      </p:sp>
      <p:graphicFrame>
        <p:nvGraphicFramePr>
          <p:cNvPr id="1026" name="Object 25"/>
          <p:cNvGraphicFramePr>
            <a:graphicFrameLocks noChangeAspect="1"/>
          </p:cNvGraphicFramePr>
          <p:nvPr/>
        </p:nvGraphicFramePr>
        <p:xfrm>
          <a:off x="3492500" y="4908550"/>
          <a:ext cx="5499100" cy="323850"/>
        </p:xfrm>
        <a:graphic>
          <a:graphicData uri="http://schemas.openxmlformats.org/presentationml/2006/ole">
            <p:oleObj spid="_x0000_s1026" name="Equation" r:id="rId4" imgW="4317840" imgH="253800" progId="Equation.3">
              <p:embed/>
            </p:oleObj>
          </a:graphicData>
        </a:graphic>
      </p:graphicFrame>
      <p:sp>
        <p:nvSpPr>
          <p:cNvPr id="1043" name="Text Box 33"/>
          <p:cNvSpPr txBox="1">
            <a:spLocks noChangeArrowheads="1"/>
          </p:cNvSpPr>
          <p:nvPr/>
        </p:nvSpPr>
        <p:spPr bwMode="auto">
          <a:xfrm>
            <a:off x="2563813" y="5667375"/>
            <a:ext cx="2462212" cy="962025"/>
          </a:xfrm>
          <a:prstGeom prst="rect">
            <a:avLst/>
          </a:prstGeom>
          <a:noFill/>
          <a:ln w="19080">
            <a:solidFill>
              <a:srgbClr val="0000FF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defTabSz="457200">
              <a:buClr>
                <a:srgbClr val="FF0000"/>
              </a:buClr>
              <a:buSzPct val="100000"/>
              <a:buFont typeface="Comic Sans MS" pitchFamily="6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>
                <a:solidFill>
                  <a:srgbClr val="FF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Subtraction </a:t>
            </a:r>
            <a:r>
              <a:rPr lang="en-GB" sz="1400" b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of</a:t>
            </a:r>
            <a:r>
              <a:rPr lang="en-GB" sz="1400">
                <a:solidFill>
                  <a:srgbClr val="FF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GB" sz="1400">
                <a:solidFill>
                  <a:srgbClr val="0000FF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quasi-elastic</a:t>
            </a:r>
            <a:r>
              <a:rPr lang="en-GB" sz="1400">
                <a:solidFill>
                  <a:srgbClr val="FF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GB" sz="1400">
                <a:solidFill>
                  <a:srgbClr val="0000FF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proton</a:t>
            </a:r>
            <a:r>
              <a:rPr lang="en-GB" sz="1400" b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 contribution deduced from </a:t>
            </a:r>
            <a:r>
              <a:rPr lang="en-GB" sz="1400" b="0">
                <a:solidFill>
                  <a:srgbClr val="0000FF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H</a:t>
            </a:r>
            <a:r>
              <a:rPr lang="en-GB" sz="1400" b="0" baseline="-25000">
                <a:solidFill>
                  <a:srgbClr val="0000FF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2</a:t>
            </a:r>
            <a:r>
              <a:rPr lang="en-GB" sz="1400" b="0">
                <a:solidFill>
                  <a:srgbClr val="0000FF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 data</a:t>
            </a:r>
            <a:r>
              <a:rPr lang="en-GB" sz="1400" b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 convoluted with </a:t>
            </a:r>
            <a:r>
              <a:rPr lang="en-GB" sz="1400" b="0">
                <a:solidFill>
                  <a:srgbClr val="0000FF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initial motion </a:t>
            </a:r>
            <a:r>
              <a:rPr lang="en-GB" sz="1400" b="0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of the nucleon</a:t>
            </a:r>
          </a:p>
        </p:txBody>
      </p:sp>
      <p:sp>
        <p:nvSpPr>
          <p:cNvPr id="1044" name="Text Box 35"/>
          <p:cNvSpPr txBox="1">
            <a:spLocks noChangeArrowheads="1"/>
          </p:cNvSpPr>
          <p:nvPr/>
        </p:nvSpPr>
        <p:spPr bwMode="auto">
          <a:xfrm>
            <a:off x="3816350" y="4532313"/>
            <a:ext cx="4546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Analysis done in the </a:t>
            </a:r>
            <a:r>
              <a:rPr lang="en-US">
                <a:solidFill>
                  <a:srgbClr val="FF0000"/>
                </a:solidFill>
                <a:latin typeface="Times New Roman" pitchFamily="18" charset="0"/>
              </a:rPr>
              <a:t>impulse approximation</a:t>
            </a:r>
            <a:r>
              <a:rPr lang="en-US">
                <a:latin typeface="Times New Roman" pitchFamily="18" charset="0"/>
              </a:rPr>
              <a:t>:</a:t>
            </a:r>
          </a:p>
        </p:txBody>
      </p:sp>
      <p:sp>
        <p:nvSpPr>
          <p:cNvPr id="1045" name="Line 36"/>
          <p:cNvSpPr>
            <a:spLocks noChangeShapeType="1"/>
          </p:cNvSpPr>
          <p:nvPr/>
        </p:nvSpPr>
        <p:spPr bwMode="auto">
          <a:xfrm flipH="1">
            <a:off x="4508500" y="5281613"/>
            <a:ext cx="520700" cy="3302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1046" name="Text Box 37"/>
          <p:cNvSpPr txBox="1">
            <a:spLocks noChangeArrowheads="1"/>
          </p:cNvSpPr>
          <p:nvPr/>
        </p:nvSpPr>
        <p:spPr bwMode="auto">
          <a:xfrm>
            <a:off x="174625" y="4673600"/>
            <a:ext cx="2619375" cy="650875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rgbClr val="0000FF"/>
                </a:solidFill>
                <a:latin typeface="Times New Roman" pitchFamily="18" charset="0"/>
              </a:rPr>
              <a:t>Active nucleon identified</a:t>
            </a:r>
          </a:p>
          <a:p>
            <a:pPr algn="ctr"/>
            <a:r>
              <a:rPr lang="en-US">
                <a:solidFill>
                  <a:srgbClr val="0000FF"/>
                </a:solidFill>
                <a:latin typeface="Times New Roman" pitchFamily="18" charset="0"/>
              </a:rPr>
              <a:t>via missing mass</a:t>
            </a:r>
          </a:p>
        </p:txBody>
      </p:sp>
      <p:pic>
        <p:nvPicPr>
          <p:cNvPr id="1047" name="Picture 4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22863" y="5594350"/>
            <a:ext cx="3957637" cy="114935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</p:spPr>
      </p:pic>
      <p:sp>
        <p:nvSpPr>
          <p:cNvPr id="1048" name="Line 45"/>
          <p:cNvSpPr>
            <a:spLocks noChangeShapeType="1"/>
          </p:cNvSpPr>
          <p:nvPr/>
        </p:nvSpPr>
        <p:spPr bwMode="auto">
          <a:xfrm>
            <a:off x="6743700" y="5270500"/>
            <a:ext cx="228600" cy="2413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1049" name="Line 46"/>
          <p:cNvSpPr>
            <a:spLocks noChangeShapeType="1"/>
          </p:cNvSpPr>
          <p:nvPr/>
        </p:nvSpPr>
        <p:spPr bwMode="auto">
          <a:xfrm flipH="1">
            <a:off x="7554913" y="5281613"/>
            <a:ext cx="190500" cy="2413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1050" name="Text Box 47"/>
          <p:cNvSpPr txBox="1">
            <a:spLocks noChangeArrowheads="1"/>
          </p:cNvSpPr>
          <p:nvPr/>
        </p:nvSpPr>
        <p:spPr bwMode="auto">
          <a:xfrm>
            <a:off x="8177213" y="5649913"/>
            <a:ext cx="839787" cy="336550"/>
          </a:xfrm>
          <a:prstGeom prst="rect">
            <a:avLst/>
          </a:prstGeom>
          <a:solidFill>
            <a:srgbClr val="00FF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Times New Roman" pitchFamily="18" charset="0"/>
              </a:rPr>
              <a:t>Twist-2</a:t>
            </a:r>
          </a:p>
        </p:txBody>
      </p:sp>
      <p:sp>
        <p:nvSpPr>
          <p:cNvPr id="1051" name="Oval 48"/>
          <p:cNvSpPr>
            <a:spLocks noChangeArrowheads="1"/>
          </p:cNvSpPr>
          <p:nvPr/>
        </p:nvSpPr>
        <p:spPr bwMode="auto">
          <a:xfrm>
            <a:off x="6299200" y="6210300"/>
            <a:ext cx="647700" cy="431800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1052" name="Oval 49"/>
          <p:cNvSpPr>
            <a:spLocks noChangeArrowheads="1"/>
          </p:cNvSpPr>
          <p:nvPr/>
        </p:nvSpPr>
        <p:spPr bwMode="auto">
          <a:xfrm>
            <a:off x="7656513" y="6196013"/>
            <a:ext cx="660400" cy="431800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1053" name="Text Box 50"/>
          <p:cNvSpPr txBox="1">
            <a:spLocks noChangeArrowheads="1"/>
          </p:cNvSpPr>
          <p:nvPr/>
        </p:nvSpPr>
        <p:spPr bwMode="auto">
          <a:xfrm>
            <a:off x="152400" y="646113"/>
            <a:ext cx="3651250" cy="336550"/>
          </a:xfrm>
          <a:prstGeom prst="rect">
            <a:avLst/>
          </a:prstGeom>
          <a:solidFill>
            <a:srgbClr val="BBE0E3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600">
                <a:solidFill>
                  <a:srgbClr val="000000"/>
                </a:solidFill>
                <a:latin typeface="Times New Roman" pitchFamily="18" charset="0"/>
              </a:rPr>
              <a:t>M. Mazouz et al., PRL 99 (2007) 242501</a:t>
            </a:r>
            <a:endParaRPr lang="en-US" sz="160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5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90500" y="387350"/>
            <a:ext cx="5367338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4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35513" y="2933700"/>
            <a:ext cx="4776787" cy="379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4" name="Text Box 2"/>
          <p:cNvSpPr txBox="1">
            <a:spLocks noChangeArrowheads="1"/>
          </p:cNvSpPr>
          <p:nvPr/>
        </p:nvSpPr>
        <p:spPr bwMode="auto">
          <a:xfrm>
            <a:off x="2460625" y="0"/>
            <a:ext cx="4038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0000FF"/>
                </a:solidFill>
                <a:latin typeface="Times New Roman" pitchFamily="18" charset="0"/>
              </a:rPr>
              <a:t>nDVCS in Hall A: results</a:t>
            </a:r>
            <a:endParaRPr lang="en-US" sz="2800" baseline="-2500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30725" name="Text Box 42"/>
          <p:cNvSpPr txBox="1">
            <a:spLocks noChangeArrowheads="1"/>
          </p:cNvSpPr>
          <p:nvPr/>
        </p:nvSpPr>
        <p:spPr bwMode="auto">
          <a:xfrm>
            <a:off x="1125538" y="3667125"/>
            <a:ext cx="2281237" cy="2444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000">
                <a:solidFill>
                  <a:srgbClr val="000000"/>
                </a:solidFill>
                <a:latin typeface="Times New Roman" pitchFamily="18" charset="0"/>
              </a:rPr>
              <a:t>S. Ahmad et al., PR D75 (2007) 094003</a:t>
            </a:r>
          </a:p>
        </p:txBody>
      </p:sp>
      <p:sp>
        <p:nvSpPr>
          <p:cNvPr id="30726" name="Text Box 43"/>
          <p:cNvSpPr txBox="1">
            <a:spLocks noChangeArrowheads="1"/>
          </p:cNvSpPr>
          <p:nvPr/>
        </p:nvSpPr>
        <p:spPr bwMode="auto">
          <a:xfrm>
            <a:off x="1135063" y="3879850"/>
            <a:ext cx="1741487" cy="2444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000">
                <a:solidFill>
                  <a:srgbClr val="000000"/>
                </a:solidFill>
                <a:latin typeface="Times New Roman" pitchFamily="18" charset="0"/>
              </a:rPr>
              <a:t>VGG, PR D60 (1999) 094017</a:t>
            </a:r>
          </a:p>
        </p:txBody>
      </p:sp>
      <p:sp>
        <p:nvSpPr>
          <p:cNvPr id="30727" name="Text Box 44"/>
          <p:cNvSpPr txBox="1">
            <a:spLocks noChangeArrowheads="1"/>
          </p:cNvSpPr>
          <p:nvPr/>
        </p:nvSpPr>
        <p:spPr bwMode="auto">
          <a:xfrm>
            <a:off x="1141413" y="701675"/>
            <a:ext cx="2354262" cy="2444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000">
                <a:solidFill>
                  <a:srgbClr val="000000"/>
                </a:solidFill>
                <a:latin typeface="Times New Roman" pitchFamily="18" charset="0"/>
              </a:rPr>
              <a:t>M. Mazouz et al., PRL 99 (2007) 242501</a:t>
            </a:r>
          </a:p>
        </p:txBody>
      </p:sp>
      <p:sp>
        <p:nvSpPr>
          <p:cNvPr id="30728" name="Text Box 45"/>
          <p:cNvSpPr txBox="1">
            <a:spLocks noChangeArrowheads="1"/>
          </p:cNvSpPr>
          <p:nvPr/>
        </p:nvSpPr>
        <p:spPr bwMode="auto">
          <a:xfrm>
            <a:off x="5718175" y="803275"/>
            <a:ext cx="2989263" cy="366713"/>
          </a:xfrm>
          <a:prstGeom prst="rect">
            <a:avLst/>
          </a:prstGeom>
          <a:solidFill>
            <a:srgbClr val="BBE0E3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>
                <a:solidFill>
                  <a:srgbClr val="000000"/>
                </a:solidFill>
                <a:latin typeface="Times New Roman" pitchFamily="18" charset="0"/>
              </a:rPr>
              <a:t>Q</a:t>
            </a:r>
            <a:r>
              <a:rPr lang="fr-FR" baseline="3000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fr-FR">
                <a:solidFill>
                  <a:srgbClr val="000000"/>
                </a:solidFill>
                <a:latin typeface="Times New Roman" pitchFamily="18" charset="0"/>
              </a:rPr>
              <a:t>= 1.9 GeV</a:t>
            </a:r>
            <a:r>
              <a:rPr lang="fr-FR" baseline="3000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fr-FR">
                <a:solidFill>
                  <a:srgbClr val="000000"/>
                </a:solidFill>
                <a:latin typeface="Times New Roman" pitchFamily="18" charset="0"/>
              </a:rPr>
              <a:t>  -  x</a:t>
            </a:r>
            <a:r>
              <a:rPr lang="fr-FR" baseline="-25000">
                <a:solidFill>
                  <a:srgbClr val="000000"/>
                </a:solidFill>
                <a:latin typeface="Times New Roman" pitchFamily="18" charset="0"/>
              </a:rPr>
              <a:t>B</a:t>
            </a:r>
            <a:r>
              <a:rPr lang="fr-FR">
                <a:solidFill>
                  <a:srgbClr val="000000"/>
                </a:solidFill>
                <a:latin typeface="Times New Roman" pitchFamily="18" charset="0"/>
              </a:rPr>
              <a:t> = 0.36</a:t>
            </a:r>
          </a:p>
        </p:txBody>
      </p:sp>
      <p:sp>
        <p:nvSpPr>
          <p:cNvPr id="30729" name="Text Box 49"/>
          <p:cNvSpPr txBox="1">
            <a:spLocks noChangeArrowheads="1"/>
          </p:cNvSpPr>
          <p:nvPr/>
        </p:nvSpPr>
        <p:spPr bwMode="auto">
          <a:xfrm>
            <a:off x="257175" y="5103813"/>
            <a:ext cx="4937125" cy="119062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dirty="0" err="1">
                <a:latin typeface="Times New Roman" pitchFamily="18" charset="0"/>
              </a:rPr>
              <a:t>Im</a:t>
            </a:r>
            <a:r>
              <a:rPr lang="en-US" dirty="0">
                <a:latin typeface="Times New Roman" pitchFamily="18" charset="0"/>
              </a:rPr>
              <a:t>(</a:t>
            </a:r>
            <a:r>
              <a:rPr lang="en-US" dirty="0" err="1">
                <a:latin typeface="Times New Roman" pitchFamily="18" charset="0"/>
              </a:rPr>
              <a:t>C</a:t>
            </a:r>
            <a:r>
              <a:rPr lang="en-US" baseline="30000" dirty="0" err="1">
                <a:latin typeface="Times New Roman" pitchFamily="18" charset="0"/>
              </a:rPr>
              <a:t>I</a:t>
            </a:r>
            <a:r>
              <a:rPr lang="en-US" baseline="-25000" dirty="0" err="1">
                <a:latin typeface="Times New Roman" pitchFamily="18" charset="0"/>
              </a:rPr>
              <a:t>n</a:t>
            </a:r>
            <a:r>
              <a:rPr lang="en-US" dirty="0">
                <a:latin typeface="Times New Roman" pitchFamily="18" charset="0"/>
              </a:rPr>
              <a:t>) 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</a:rPr>
              <a:t>compatible with zero 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→ too high </a:t>
            </a:r>
            <a:r>
              <a:rPr lang="en-US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x</a:t>
            </a:r>
            <a:r>
              <a:rPr lang="en-US" baseline="-25000" dirty="0" err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B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?)</a:t>
            </a:r>
          </a:p>
          <a:p>
            <a:pPr algn="ctr"/>
            <a:r>
              <a:rPr lang="en-US" dirty="0">
                <a:latin typeface="Times New Roman" pitchFamily="18" charset="0"/>
              </a:rPr>
              <a:t>Strong</a:t>
            </a:r>
            <a:r>
              <a:rPr lang="en-US" b="0" dirty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</a:rPr>
              <a:t>correlation</a:t>
            </a:r>
            <a:r>
              <a:rPr lang="en-US" b="0" dirty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</a:rPr>
              <a:t>between </a:t>
            </a:r>
            <a:r>
              <a:rPr lang="en-US" dirty="0" err="1">
                <a:latin typeface="Times New Roman" pitchFamily="18" charset="0"/>
              </a:rPr>
              <a:t>Im</a:t>
            </a:r>
            <a:r>
              <a:rPr lang="en-US" dirty="0">
                <a:latin typeface="Times New Roman" pitchFamily="18" charset="0"/>
              </a:rPr>
              <a:t>[</a:t>
            </a:r>
            <a:r>
              <a:rPr lang="en-US" dirty="0" err="1">
                <a:latin typeface="Times New Roman" pitchFamily="18" charset="0"/>
              </a:rPr>
              <a:t>C</a:t>
            </a:r>
            <a:r>
              <a:rPr lang="en-US" baseline="30000" dirty="0" err="1">
                <a:latin typeface="Times New Roman" pitchFamily="18" charset="0"/>
              </a:rPr>
              <a:t>I</a:t>
            </a:r>
            <a:r>
              <a:rPr lang="en-US" baseline="-25000" dirty="0" err="1">
                <a:latin typeface="Times New Roman" pitchFamily="18" charset="0"/>
              </a:rPr>
              <a:t>d</a:t>
            </a:r>
            <a:r>
              <a:rPr lang="en-US" dirty="0">
                <a:latin typeface="Times New Roman" pitchFamily="18" charset="0"/>
              </a:rPr>
              <a:t>] and </a:t>
            </a:r>
            <a:r>
              <a:rPr lang="en-US" dirty="0" err="1">
                <a:latin typeface="Times New Roman" pitchFamily="18" charset="0"/>
              </a:rPr>
              <a:t>Im</a:t>
            </a:r>
            <a:r>
              <a:rPr lang="en-US" dirty="0">
                <a:latin typeface="Times New Roman" pitchFamily="18" charset="0"/>
              </a:rPr>
              <a:t>[</a:t>
            </a:r>
            <a:r>
              <a:rPr lang="en-US" dirty="0" err="1">
                <a:latin typeface="Times New Roman" pitchFamily="18" charset="0"/>
              </a:rPr>
              <a:t>C</a:t>
            </a:r>
            <a:r>
              <a:rPr lang="en-US" baseline="30000" dirty="0" err="1">
                <a:latin typeface="Times New Roman" pitchFamily="18" charset="0"/>
              </a:rPr>
              <a:t>I</a:t>
            </a:r>
            <a:r>
              <a:rPr lang="en-US" baseline="-25000" dirty="0" err="1">
                <a:latin typeface="Times New Roman" pitchFamily="18" charset="0"/>
              </a:rPr>
              <a:t>n</a:t>
            </a:r>
            <a:r>
              <a:rPr lang="en-US" dirty="0">
                <a:latin typeface="Times New Roman" pitchFamily="18" charset="0"/>
              </a:rPr>
              <a:t>]</a:t>
            </a:r>
          </a:p>
          <a:p>
            <a:pPr algn="ctr"/>
            <a:r>
              <a:rPr lang="en-US" dirty="0">
                <a:latin typeface="Times New Roman" pitchFamily="18" charset="0"/>
              </a:rPr>
              <a:t>Big statistical and 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</a:rPr>
              <a:t>systematic</a:t>
            </a:r>
            <a:r>
              <a:rPr lang="en-US" dirty="0">
                <a:latin typeface="Times New Roman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</a:rPr>
              <a:t>uncertainties</a:t>
            </a:r>
          </a:p>
          <a:p>
            <a:pPr algn="ctr"/>
            <a:r>
              <a:rPr lang="en-US" dirty="0">
                <a:latin typeface="Times New Roman" pitchFamily="18" charset="0"/>
              </a:rPr>
              <a:t>(mostly coming from H</a:t>
            </a:r>
            <a:r>
              <a:rPr lang="en-US" baseline="30000" dirty="0">
                <a:latin typeface="Times New Roman" pitchFamily="18" charset="0"/>
              </a:rPr>
              <a:t>2</a:t>
            </a:r>
            <a:r>
              <a:rPr lang="en-US" dirty="0">
                <a:latin typeface="Times New Roman" pitchFamily="18" charset="0"/>
              </a:rPr>
              <a:t> and </a:t>
            </a:r>
            <a:r>
              <a:rPr lang="en-US" dirty="0">
                <a:latin typeface="Symbol" pitchFamily="18" charset="2"/>
              </a:rPr>
              <a:t>p</a:t>
            </a:r>
            <a:r>
              <a:rPr lang="en-US" baseline="30000" dirty="0">
                <a:latin typeface="Times New Roman" pitchFamily="18" charset="0"/>
              </a:rPr>
              <a:t>0</a:t>
            </a:r>
            <a:r>
              <a:rPr lang="en-US" dirty="0">
                <a:latin typeface="Times New Roman" pitchFamily="18" charset="0"/>
              </a:rPr>
              <a:t> subtraction)</a:t>
            </a:r>
            <a:endParaRPr lang="en-US" dirty="0">
              <a:cs typeface="Arial" charset="0"/>
            </a:endParaRPr>
          </a:p>
        </p:txBody>
      </p:sp>
      <p:sp>
        <p:nvSpPr>
          <p:cNvPr id="30730" name="Text Box 50"/>
          <p:cNvSpPr txBox="1">
            <a:spLocks noChangeArrowheads="1"/>
          </p:cNvSpPr>
          <p:nvPr/>
        </p:nvSpPr>
        <p:spPr bwMode="auto">
          <a:xfrm>
            <a:off x="6124575" y="2489200"/>
            <a:ext cx="2359025" cy="641350"/>
          </a:xfrm>
          <a:prstGeom prst="rect">
            <a:avLst/>
          </a:prstGeom>
          <a:solidFill>
            <a:srgbClr val="FDA1E5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Times New Roman" pitchFamily="18" charset="0"/>
              </a:rPr>
              <a:t>Model dependent</a:t>
            </a:r>
          </a:p>
          <a:p>
            <a:r>
              <a:rPr lang="en-US">
                <a:solidFill>
                  <a:srgbClr val="0000FF"/>
                </a:solidFill>
                <a:latin typeface="Times New Roman" pitchFamily="18" charset="0"/>
              </a:rPr>
              <a:t>extraction of J</a:t>
            </a:r>
            <a:r>
              <a:rPr lang="en-US" baseline="-25000">
                <a:solidFill>
                  <a:srgbClr val="0000FF"/>
                </a:solidFill>
                <a:latin typeface="Times New Roman" pitchFamily="18" charset="0"/>
              </a:rPr>
              <a:t>u</a:t>
            </a:r>
            <a:r>
              <a:rPr lang="en-US">
                <a:solidFill>
                  <a:srgbClr val="0000FF"/>
                </a:solidFill>
                <a:latin typeface="Times New Roman" pitchFamily="18" charset="0"/>
              </a:rPr>
              <a:t> and J</a:t>
            </a:r>
            <a:r>
              <a:rPr lang="en-US" baseline="-25000">
                <a:solidFill>
                  <a:srgbClr val="0000FF"/>
                </a:solidFill>
                <a:latin typeface="Times New Roman" pitchFamily="18" charset="0"/>
              </a:rPr>
              <a:t>d</a:t>
            </a:r>
            <a:endParaRPr lang="en-US">
              <a:solidFill>
                <a:srgbClr val="0000FF"/>
              </a:solidFill>
              <a:cs typeface="Arial" charset="0"/>
            </a:endParaRPr>
          </a:p>
        </p:txBody>
      </p:sp>
      <p:pic>
        <p:nvPicPr>
          <p:cNvPr id="30731" name="Picture 5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94238" y="1422400"/>
            <a:ext cx="4398962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32" name="Text Box 56"/>
          <p:cNvSpPr txBox="1">
            <a:spLocks noChangeArrowheads="1"/>
          </p:cNvSpPr>
          <p:nvPr/>
        </p:nvSpPr>
        <p:spPr bwMode="auto">
          <a:xfrm>
            <a:off x="1012825" y="941388"/>
            <a:ext cx="2654300" cy="2444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000">
                <a:solidFill>
                  <a:srgbClr val="000000"/>
                </a:solidFill>
                <a:latin typeface="Times New Roman" pitchFamily="18" charset="0"/>
              </a:rPr>
              <a:t>F. Cano, B. Pire, Eur. Phys. J. A19 (2004) 423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2"/>
          <p:cNvSpPr txBox="1">
            <a:spLocks noChangeArrowheads="1"/>
          </p:cNvSpPr>
          <p:nvPr/>
        </p:nvSpPr>
        <p:spPr bwMode="auto">
          <a:xfrm>
            <a:off x="1050925" y="38100"/>
            <a:ext cx="705008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0000FF"/>
                </a:solidFill>
                <a:latin typeface="Times New Roman" pitchFamily="18" charset="0"/>
              </a:rPr>
              <a:t>Technical challenge: TOF resolution &amp; B=5T</a:t>
            </a:r>
          </a:p>
        </p:txBody>
      </p:sp>
      <p:sp>
        <p:nvSpPr>
          <p:cNvPr id="2052" name="Text Box 3"/>
          <p:cNvSpPr txBox="1">
            <a:spLocks noChangeArrowheads="1"/>
          </p:cNvSpPr>
          <p:nvPr/>
        </p:nvSpPr>
        <p:spPr bwMode="auto">
          <a:xfrm>
            <a:off x="177800" y="719138"/>
            <a:ext cx="4206875" cy="163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>
                <a:solidFill>
                  <a:srgbClr val="FF0000"/>
                </a:solidFill>
                <a:latin typeface="Times New Roman" pitchFamily="18" charset="0"/>
              </a:rPr>
              <a:t>SiPM</a:t>
            </a:r>
            <a:r>
              <a:rPr lang="en-US" sz="1600">
                <a:solidFill>
                  <a:srgbClr val="FF0000"/>
                </a:solidFill>
                <a:latin typeface="Times New Roman" pitchFamily="18" charset="0"/>
              </a:rPr>
              <a:t> - PROS:</a:t>
            </a:r>
          </a:p>
          <a:p>
            <a:pPr>
              <a:lnSpc>
                <a:spcPct val="120000"/>
              </a:lnSpc>
              <a:buFontTx/>
              <a:buChar char="•"/>
            </a:pPr>
            <a:r>
              <a:rPr lang="en-US" sz="1600">
                <a:latin typeface="Times New Roman" pitchFamily="18" charset="0"/>
              </a:rPr>
              <a:t> Insensitive to magnetic field</a:t>
            </a:r>
          </a:p>
          <a:p>
            <a:pPr>
              <a:lnSpc>
                <a:spcPct val="120000"/>
              </a:lnSpc>
              <a:buFontTx/>
              <a:buChar char="•"/>
            </a:pPr>
            <a:r>
              <a:rPr lang="en-US" sz="1600">
                <a:latin typeface="Times New Roman" pitchFamily="18" charset="0"/>
              </a:rPr>
              <a:t> High gain (10</a:t>
            </a:r>
            <a:r>
              <a:rPr lang="en-US" sz="1600" baseline="30000">
                <a:latin typeface="Times New Roman" pitchFamily="18" charset="0"/>
              </a:rPr>
              <a:t>6</a:t>
            </a:r>
            <a:r>
              <a:rPr lang="en-US" sz="1600">
                <a:latin typeface="Times New Roman" pitchFamily="18" charset="0"/>
              </a:rPr>
              <a:t>)</a:t>
            </a:r>
          </a:p>
          <a:p>
            <a:pPr>
              <a:lnSpc>
                <a:spcPct val="120000"/>
              </a:lnSpc>
              <a:buFontTx/>
              <a:buChar char="•"/>
            </a:pPr>
            <a:r>
              <a:rPr lang="en-US" sz="1600">
                <a:latin typeface="Times New Roman" pitchFamily="18" charset="0"/>
              </a:rPr>
              <a:t> Good intrinsic timing resolution (30 ps/pixel)</a:t>
            </a:r>
          </a:p>
          <a:p>
            <a:pPr>
              <a:lnSpc>
                <a:spcPct val="120000"/>
              </a:lnSpc>
              <a:buFontTx/>
              <a:buChar char="•"/>
            </a:pPr>
            <a:r>
              <a:rPr lang="en-US" sz="1600">
                <a:latin typeface="Times New Roman" pitchFamily="18" charset="0"/>
              </a:rPr>
              <a:t> Good single photoelectron resolution</a:t>
            </a:r>
          </a:p>
        </p:txBody>
      </p:sp>
      <p:grpSp>
        <p:nvGrpSpPr>
          <p:cNvPr id="2053" name="Group 20"/>
          <p:cNvGrpSpPr>
            <a:grpSpLocks/>
          </p:cNvGrpSpPr>
          <p:nvPr/>
        </p:nvGrpSpPr>
        <p:grpSpPr bwMode="auto">
          <a:xfrm>
            <a:off x="114300" y="2371725"/>
            <a:ext cx="4591050" cy="1338263"/>
            <a:chOff x="72" y="1494"/>
            <a:chExt cx="2892" cy="843"/>
          </a:xfrm>
        </p:grpSpPr>
        <p:sp>
          <p:nvSpPr>
            <p:cNvPr id="2060" name="Text Box 6"/>
            <p:cNvSpPr txBox="1">
              <a:spLocks noChangeArrowheads="1"/>
            </p:cNvSpPr>
            <p:nvPr/>
          </p:nvSpPr>
          <p:spPr bwMode="auto">
            <a:xfrm>
              <a:off x="72" y="1494"/>
              <a:ext cx="2892" cy="8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000">
                  <a:solidFill>
                    <a:srgbClr val="FF0000"/>
                  </a:solidFill>
                  <a:latin typeface="Times New Roman" pitchFamily="18" charset="0"/>
                </a:rPr>
                <a:t>SiPM</a:t>
              </a:r>
              <a:r>
                <a:rPr lang="en-US" sz="1600">
                  <a:solidFill>
                    <a:srgbClr val="FF0000"/>
                  </a:solidFill>
                  <a:latin typeface="Times New Roman" pitchFamily="18" charset="0"/>
                </a:rPr>
                <a:t> - CONS:</a:t>
              </a:r>
            </a:p>
            <a:p>
              <a:pPr>
                <a:lnSpc>
                  <a:spcPct val="120000"/>
                </a:lnSpc>
                <a:buFontTx/>
                <a:buChar char="•"/>
              </a:pPr>
              <a:r>
                <a:rPr lang="en-US" sz="1600">
                  <a:latin typeface="Times New Roman" pitchFamily="18" charset="0"/>
                </a:rPr>
                <a:t> Very small active surface (1-3 mm</a:t>
              </a:r>
              <a:r>
                <a:rPr lang="en-US" sz="1600" baseline="30000">
                  <a:latin typeface="Times New Roman" pitchFamily="18" charset="0"/>
                </a:rPr>
                <a:t>2</a:t>
              </a:r>
              <a:r>
                <a:rPr lang="en-US" sz="1600">
                  <a:latin typeface="Times New Roman" pitchFamily="18" charset="0"/>
                </a:rPr>
                <a:t>)</a:t>
              </a:r>
            </a:p>
            <a:p>
              <a:pPr>
                <a:lnSpc>
                  <a:spcPct val="120000"/>
                </a:lnSpc>
              </a:pPr>
              <a:r>
                <a:rPr lang="en-US" sz="1600">
                  <a:latin typeface="Times New Roman" pitchFamily="18" charset="0"/>
                  <a:cs typeface="Times New Roman" pitchFamily="18" charset="0"/>
                </a:rPr>
                <a:t>→ small amount of light collected (</a:t>
              </a:r>
              <a:r>
                <a:rPr lang="en-US" sz="1600">
                  <a:latin typeface="Symbol" pitchFamily="18" charset="2"/>
                  <a:cs typeface="Times New Roman" pitchFamily="18" charset="0"/>
                </a:rPr>
                <a:t>s</a:t>
              </a:r>
              <a:r>
                <a:rPr lang="en-US" sz="1600" baseline="-25000">
                  <a:latin typeface="Times New Roman" pitchFamily="18" charset="0"/>
                  <a:cs typeface="Times New Roman" pitchFamily="18" charset="0"/>
                </a:rPr>
                <a:t>TOF</a:t>
              </a:r>
              <a:r>
                <a:rPr lang="en-US" sz="1600">
                  <a:latin typeface="Times New Roman" pitchFamily="18" charset="0"/>
                  <a:cs typeface="Times New Roman" pitchFamily="18" charset="0"/>
                </a:rPr>
                <a:t>~1/√N</a:t>
              </a:r>
              <a:r>
                <a:rPr lang="en-US" sz="1600" baseline="-25000">
                  <a:latin typeface="Times New Roman" pitchFamily="18" charset="0"/>
                  <a:cs typeface="Times New Roman" pitchFamily="18" charset="0"/>
                </a:rPr>
                <a:t>phel</a:t>
              </a:r>
              <a:r>
                <a:rPr lang="en-US" sz="1600">
                  <a:latin typeface="Times New Roman" pitchFamily="18" charset="0"/>
                  <a:cs typeface="Times New Roman" pitchFamily="18" charset="0"/>
                </a:rPr>
                <a:t>)</a:t>
              </a:r>
            </a:p>
            <a:p>
              <a:pPr>
                <a:lnSpc>
                  <a:spcPct val="120000"/>
                </a:lnSpc>
                <a:buFontTx/>
                <a:buChar char="•"/>
              </a:pPr>
              <a:r>
                <a:rPr lang="en-US" sz="1600">
                  <a:latin typeface="Times New Roman" pitchFamily="18" charset="0"/>
                  <a:cs typeface="Times New Roman" pitchFamily="18" charset="0"/>
                </a:rPr>
                <a:t> Noise</a:t>
              </a:r>
            </a:p>
          </p:txBody>
        </p:sp>
        <p:sp>
          <p:nvSpPr>
            <p:cNvPr id="2061" name="Line 7"/>
            <p:cNvSpPr>
              <a:spLocks noChangeShapeType="1"/>
            </p:cNvSpPr>
            <p:nvPr/>
          </p:nvSpPr>
          <p:spPr bwMode="auto">
            <a:xfrm>
              <a:off x="2527" y="1968"/>
              <a:ext cx="11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graphicFrame>
        <p:nvGraphicFramePr>
          <p:cNvPr id="2050" name="Object 8"/>
          <p:cNvGraphicFramePr>
            <a:graphicFrameLocks noChangeAspect="1"/>
          </p:cNvGraphicFramePr>
          <p:nvPr/>
        </p:nvGraphicFramePr>
        <p:xfrm>
          <a:off x="5405438" y="661988"/>
          <a:ext cx="2598737" cy="1270000"/>
        </p:xfrm>
        <a:graphic>
          <a:graphicData uri="http://schemas.openxmlformats.org/presentationml/2006/ole">
            <p:oleObj spid="_x0000_s2050" name="Image" r:id="rId3" imgW="4266667" imgH="2082540" progId="Photoshop.Image.6">
              <p:embed/>
            </p:oleObj>
          </a:graphicData>
        </a:graphic>
      </p:graphicFrame>
      <p:sp>
        <p:nvSpPr>
          <p:cNvPr id="2054" name="Text Box 13"/>
          <p:cNvSpPr txBox="1">
            <a:spLocks noChangeArrowheads="1"/>
          </p:cNvSpPr>
          <p:nvPr/>
        </p:nvSpPr>
        <p:spPr bwMode="auto">
          <a:xfrm>
            <a:off x="5508625" y="660400"/>
            <a:ext cx="730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SiPM</a:t>
            </a:r>
          </a:p>
        </p:txBody>
      </p:sp>
      <p:sp>
        <p:nvSpPr>
          <p:cNvPr id="2055" name="Text Box 14"/>
          <p:cNvSpPr txBox="1">
            <a:spLocks noChangeArrowheads="1"/>
          </p:cNvSpPr>
          <p:nvPr/>
        </p:nvSpPr>
        <p:spPr bwMode="auto">
          <a:xfrm>
            <a:off x="55563" y="3965575"/>
            <a:ext cx="4592637" cy="199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>
                <a:solidFill>
                  <a:srgbClr val="FF0000"/>
                </a:solidFill>
                <a:latin typeface="Times New Roman" pitchFamily="18" charset="0"/>
              </a:rPr>
              <a:t>APD</a:t>
            </a:r>
            <a:r>
              <a:rPr lang="en-US" sz="1600">
                <a:solidFill>
                  <a:srgbClr val="FF0000"/>
                </a:solidFill>
                <a:latin typeface="Times New Roman" pitchFamily="18" charset="0"/>
              </a:rPr>
              <a:t> – PROS:</a:t>
            </a:r>
          </a:p>
          <a:p>
            <a:pPr>
              <a:lnSpc>
                <a:spcPct val="120000"/>
              </a:lnSpc>
              <a:buFontTx/>
              <a:buChar char="•"/>
            </a:pPr>
            <a:r>
              <a:rPr lang="en-US" sz="1600">
                <a:latin typeface="Times New Roman" pitchFamily="18" charset="0"/>
              </a:rPr>
              <a:t> insensitive to magnetic field</a:t>
            </a:r>
          </a:p>
          <a:p>
            <a:pPr>
              <a:lnSpc>
                <a:spcPct val="120000"/>
              </a:lnSpc>
              <a:buFontTx/>
              <a:buChar char="•"/>
            </a:pPr>
            <a:r>
              <a:rPr lang="en-US" sz="1600">
                <a:latin typeface="Times New Roman" pitchFamily="18" charset="0"/>
              </a:rPr>
              <a:t> bigger surface than SiPM  </a:t>
            </a:r>
            <a:r>
              <a:rPr lang="en-US" sz="1600">
                <a:latin typeface="Times New Roman" pitchFamily="18" charset="0"/>
                <a:cs typeface="Arial" charset="0"/>
              </a:rPr>
              <a:t>→ more light collected</a:t>
            </a:r>
          </a:p>
          <a:p>
            <a:pPr>
              <a:lnSpc>
                <a:spcPct val="120000"/>
              </a:lnSpc>
            </a:pPr>
            <a:r>
              <a:rPr lang="en-US" sz="2000">
                <a:solidFill>
                  <a:srgbClr val="FF0000"/>
                </a:solidFill>
                <a:latin typeface="Times New Roman" pitchFamily="18" charset="0"/>
              </a:rPr>
              <a:t>APD</a:t>
            </a:r>
            <a:r>
              <a:rPr lang="en-US" sz="1600">
                <a:solidFill>
                  <a:srgbClr val="FF0000"/>
                </a:solidFill>
                <a:latin typeface="Times New Roman" pitchFamily="18" charset="0"/>
              </a:rPr>
              <a:t> – CONS:</a:t>
            </a:r>
          </a:p>
          <a:p>
            <a:pPr>
              <a:lnSpc>
                <a:spcPct val="120000"/>
              </a:lnSpc>
              <a:buFontTx/>
              <a:buChar char="•"/>
            </a:pPr>
            <a:r>
              <a:rPr lang="en-US" sz="1600">
                <a:latin typeface="Times New Roman" pitchFamily="18" charset="0"/>
              </a:rPr>
              <a:t> low gain at room temperature</a:t>
            </a:r>
          </a:p>
          <a:p>
            <a:pPr>
              <a:lnSpc>
                <a:spcPct val="120000"/>
              </a:lnSpc>
              <a:buFontTx/>
              <a:buChar char="•"/>
            </a:pPr>
            <a:r>
              <a:rPr lang="en-US" sz="1600">
                <a:latin typeface="Times New Roman" pitchFamily="18" charset="0"/>
              </a:rPr>
              <a:t> timing resolution?</a:t>
            </a:r>
          </a:p>
        </p:txBody>
      </p:sp>
      <p:sp>
        <p:nvSpPr>
          <p:cNvPr id="2056" name="Text Box 15"/>
          <p:cNvSpPr txBox="1">
            <a:spLocks noChangeArrowheads="1"/>
          </p:cNvSpPr>
          <p:nvPr/>
        </p:nvSpPr>
        <p:spPr bwMode="auto">
          <a:xfrm>
            <a:off x="5165725" y="4297363"/>
            <a:ext cx="3222625" cy="258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>
                <a:solidFill>
                  <a:srgbClr val="FF0000"/>
                </a:solidFill>
                <a:latin typeface="Times New Roman" pitchFamily="18" charset="0"/>
              </a:rPr>
              <a:t>MCP-PMT</a:t>
            </a:r>
            <a:r>
              <a:rPr lang="en-US" sz="1600">
                <a:solidFill>
                  <a:srgbClr val="FF0000"/>
                </a:solidFill>
                <a:latin typeface="Times New Roman" pitchFamily="18" charset="0"/>
              </a:rPr>
              <a:t> – PROS:</a:t>
            </a:r>
          </a:p>
          <a:p>
            <a:pPr>
              <a:lnSpc>
                <a:spcPct val="120000"/>
              </a:lnSpc>
              <a:buFontTx/>
              <a:buChar char="•"/>
            </a:pPr>
            <a:r>
              <a:rPr lang="en-US" sz="1600">
                <a:latin typeface="Times New Roman" pitchFamily="18" charset="0"/>
              </a:rPr>
              <a:t> resistant to magnetic field ~1T</a:t>
            </a:r>
          </a:p>
          <a:p>
            <a:pPr>
              <a:lnSpc>
                <a:spcPct val="120000"/>
              </a:lnSpc>
              <a:buFontTx/>
              <a:buChar char="•"/>
            </a:pPr>
            <a:r>
              <a:rPr lang="en-US" sz="1600">
                <a:latin typeface="Times New Roman" pitchFamily="18" charset="0"/>
              </a:rPr>
              <a:t> big surface</a:t>
            </a:r>
          </a:p>
          <a:p>
            <a:pPr>
              <a:lnSpc>
                <a:spcPct val="120000"/>
              </a:lnSpc>
              <a:buFontTx/>
              <a:buChar char="•"/>
            </a:pPr>
            <a:r>
              <a:rPr lang="en-US" sz="1600">
                <a:latin typeface="Times New Roman" pitchFamily="18" charset="0"/>
              </a:rPr>
              <a:t> timing resolution ~ordinary PMT</a:t>
            </a:r>
          </a:p>
          <a:p>
            <a:pPr>
              <a:lnSpc>
                <a:spcPct val="120000"/>
              </a:lnSpc>
            </a:pPr>
            <a:r>
              <a:rPr lang="en-US" sz="2000">
                <a:solidFill>
                  <a:srgbClr val="FF0000"/>
                </a:solidFill>
                <a:latin typeface="Times New Roman" pitchFamily="18" charset="0"/>
              </a:rPr>
              <a:t>MCP-PMT</a:t>
            </a:r>
            <a:r>
              <a:rPr lang="en-US" sz="1600">
                <a:solidFill>
                  <a:srgbClr val="FF0000"/>
                </a:solidFill>
                <a:latin typeface="Times New Roman" pitchFamily="18" charset="0"/>
              </a:rPr>
              <a:t> – CONS:</a:t>
            </a:r>
          </a:p>
          <a:p>
            <a:pPr>
              <a:lnSpc>
                <a:spcPct val="120000"/>
              </a:lnSpc>
              <a:buFontTx/>
              <a:buChar char="•"/>
            </a:pPr>
            <a:r>
              <a:rPr lang="en-US" sz="1600">
                <a:latin typeface="Times New Roman" pitchFamily="18" charset="0"/>
              </a:rPr>
              <a:t> behavior at 5T not yet studied</a:t>
            </a:r>
          </a:p>
          <a:p>
            <a:pPr>
              <a:lnSpc>
                <a:spcPct val="120000"/>
              </a:lnSpc>
              <a:buFontTx/>
              <a:buChar char="•"/>
            </a:pPr>
            <a:r>
              <a:rPr lang="en-US" sz="1600">
                <a:latin typeface="Times New Roman" pitchFamily="18" charset="0"/>
              </a:rPr>
              <a:t> high cost (2K euros/PMT)</a:t>
            </a:r>
          </a:p>
          <a:p>
            <a:pPr>
              <a:lnSpc>
                <a:spcPct val="120000"/>
              </a:lnSpc>
              <a:buFontTx/>
              <a:buChar char="•"/>
            </a:pPr>
            <a:r>
              <a:rPr lang="en-US" sz="1600">
                <a:latin typeface="Times New Roman" pitchFamily="18" charset="0"/>
              </a:rPr>
              <a:t> lifetime? </a:t>
            </a:r>
          </a:p>
        </p:txBody>
      </p:sp>
      <p:sp>
        <p:nvSpPr>
          <p:cNvPr id="2057" name="Text Box 18"/>
          <p:cNvSpPr txBox="1">
            <a:spLocks noChangeArrowheads="1"/>
          </p:cNvSpPr>
          <p:nvPr/>
        </p:nvSpPr>
        <p:spPr bwMode="auto">
          <a:xfrm>
            <a:off x="6829425" y="3784600"/>
            <a:ext cx="1289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 pitchFamily="18" charset="0"/>
              </a:rPr>
              <a:t>MCP-PMT</a:t>
            </a:r>
          </a:p>
        </p:txBody>
      </p:sp>
      <p:pic>
        <p:nvPicPr>
          <p:cNvPr id="2058" name="Picture 1"/>
          <p:cNvPicPr>
            <a:picLocks noChangeAspect="1" noChangeArrowheads="1"/>
          </p:cNvPicPr>
          <p:nvPr/>
        </p:nvPicPr>
        <p:blipFill>
          <a:blip r:embed="rId4" cstate="print"/>
          <a:srcRect l="8057" t="42969" r="39941" b="11131"/>
          <a:stretch>
            <a:fillRect/>
          </a:stretch>
        </p:blipFill>
        <p:spPr bwMode="auto">
          <a:xfrm>
            <a:off x="5018088" y="1974850"/>
            <a:ext cx="3635375" cy="240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9" name="Text Box 22"/>
          <p:cNvSpPr txBox="1">
            <a:spLocks noChangeArrowheads="1"/>
          </p:cNvSpPr>
          <p:nvPr/>
        </p:nvSpPr>
        <p:spPr bwMode="auto">
          <a:xfrm>
            <a:off x="5394325" y="2082800"/>
            <a:ext cx="1289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MCP-PMT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1063625" y="177800"/>
            <a:ext cx="723106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>
                <a:solidFill>
                  <a:srgbClr val="0000FF"/>
                </a:solidFill>
                <a:latin typeface="Times New Roman" pitchFamily="18" charset="0"/>
              </a:rPr>
              <a:t>Deeply Virtual Compton Scattering and GPDs</a:t>
            </a:r>
          </a:p>
        </p:txBody>
      </p:sp>
      <p:grpSp>
        <p:nvGrpSpPr>
          <p:cNvPr id="6147" name="Group 3"/>
          <p:cNvGrpSpPr>
            <a:grpSpLocks noChangeAspect="1"/>
          </p:cNvGrpSpPr>
          <p:nvPr/>
        </p:nvGrpSpPr>
        <p:grpSpPr bwMode="auto">
          <a:xfrm rot="-2865258">
            <a:off x="1467644" y="1456532"/>
            <a:ext cx="128587" cy="546100"/>
            <a:chOff x="1324" y="1002"/>
            <a:chExt cx="146" cy="462"/>
          </a:xfrm>
        </p:grpSpPr>
        <p:sp>
          <p:nvSpPr>
            <p:cNvPr id="6252" name="Freeform 4"/>
            <p:cNvSpPr>
              <a:spLocks noChangeAspect="1"/>
            </p:cNvSpPr>
            <p:nvPr/>
          </p:nvSpPr>
          <p:spPr bwMode="auto">
            <a:xfrm>
              <a:off x="1326" y="1002"/>
              <a:ext cx="143" cy="75"/>
            </a:xfrm>
            <a:custGeom>
              <a:avLst/>
              <a:gdLst>
                <a:gd name="T0" fmla="*/ 0 w 143"/>
                <a:gd name="T1" fmla="*/ 0 h 75"/>
                <a:gd name="T2" fmla="*/ 0 w 143"/>
                <a:gd name="T3" fmla="*/ 4 h 75"/>
                <a:gd name="T4" fmla="*/ 4 w 143"/>
                <a:gd name="T5" fmla="*/ 7 h 75"/>
                <a:gd name="T6" fmla="*/ 8 w 143"/>
                <a:gd name="T7" fmla="*/ 9 h 75"/>
                <a:gd name="T8" fmla="*/ 12 w 143"/>
                <a:gd name="T9" fmla="*/ 11 h 75"/>
                <a:gd name="T10" fmla="*/ 129 w 143"/>
                <a:gd name="T11" fmla="*/ 58 h 75"/>
                <a:gd name="T12" fmla="*/ 135 w 143"/>
                <a:gd name="T13" fmla="*/ 60 h 75"/>
                <a:gd name="T14" fmla="*/ 139 w 143"/>
                <a:gd name="T15" fmla="*/ 63 h 75"/>
                <a:gd name="T16" fmla="*/ 142 w 143"/>
                <a:gd name="T17" fmla="*/ 65 h 75"/>
                <a:gd name="T18" fmla="*/ 141 w 143"/>
                <a:gd name="T19" fmla="*/ 69 h 75"/>
                <a:gd name="T20" fmla="*/ 141 w 143"/>
                <a:gd name="T21" fmla="*/ 71 h 75"/>
                <a:gd name="T22" fmla="*/ 138 w 143"/>
                <a:gd name="T23" fmla="*/ 74 h 75"/>
                <a:gd name="T24" fmla="*/ 11 w 143"/>
                <a:gd name="T25" fmla="*/ 60 h 75"/>
                <a:gd name="T26" fmla="*/ 10 w 143"/>
                <a:gd name="T27" fmla="*/ 61 h 75"/>
                <a:gd name="T28" fmla="*/ 4 w 143"/>
                <a:gd name="T29" fmla="*/ 59 h 75"/>
                <a:gd name="T30" fmla="*/ 4 w 143"/>
                <a:gd name="T31" fmla="*/ 60 h 75"/>
                <a:gd name="T32" fmla="*/ 2 w 143"/>
                <a:gd name="T33" fmla="*/ 62 h 75"/>
                <a:gd name="T34" fmla="*/ 0 w 143"/>
                <a:gd name="T35" fmla="*/ 65 h 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"/>
                <a:gd name="T55" fmla="*/ 0 h 75"/>
                <a:gd name="T56" fmla="*/ 143 w 143"/>
                <a:gd name="T57" fmla="*/ 75 h 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" h="75">
                  <a:moveTo>
                    <a:pt x="0" y="0"/>
                  </a:moveTo>
                  <a:lnTo>
                    <a:pt x="0" y="4"/>
                  </a:lnTo>
                  <a:lnTo>
                    <a:pt x="4" y="7"/>
                  </a:lnTo>
                  <a:lnTo>
                    <a:pt x="8" y="9"/>
                  </a:lnTo>
                  <a:lnTo>
                    <a:pt x="12" y="11"/>
                  </a:lnTo>
                  <a:lnTo>
                    <a:pt x="129" y="58"/>
                  </a:lnTo>
                  <a:lnTo>
                    <a:pt x="135" y="60"/>
                  </a:lnTo>
                  <a:lnTo>
                    <a:pt x="139" y="63"/>
                  </a:lnTo>
                  <a:lnTo>
                    <a:pt x="142" y="65"/>
                  </a:lnTo>
                  <a:lnTo>
                    <a:pt x="141" y="69"/>
                  </a:lnTo>
                  <a:lnTo>
                    <a:pt x="141" y="71"/>
                  </a:lnTo>
                  <a:lnTo>
                    <a:pt x="138" y="74"/>
                  </a:lnTo>
                  <a:lnTo>
                    <a:pt x="11" y="60"/>
                  </a:lnTo>
                  <a:lnTo>
                    <a:pt x="10" y="61"/>
                  </a:lnTo>
                  <a:lnTo>
                    <a:pt x="4" y="59"/>
                  </a:lnTo>
                  <a:lnTo>
                    <a:pt x="4" y="60"/>
                  </a:lnTo>
                  <a:lnTo>
                    <a:pt x="2" y="62"/>
                  </a:lnTo>
                  <a:lnTo>
                    <a:pt x="0" y="65"/>
                  </a:lnTo>
                </a:path>
              </a:pathLst>
            </a:custGeom>
            <a:noFill/>
            <a:ln w="25400" cap="rnd" cmpd="sng">
              <a:solidFill>
                <a:srgbClr val="FF99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6253" name="Freeform 5"/>
            <p:cNvSpPr>
              <a:spLocks noChangeAspect="1"/>
            </p:cNvSpPr>
            <p:nvPr/>
          </p:nvSpPr>
          <p:spPr bwMode="auto">
            <a:xfrm>
              <a:off x="1324" y="1069"/>
              <a:ext cx="143" cy="72"/>
            </a:xfrm>
            <a:custGeom>
              <a:avLst/>
              <a:gdLst>
                <a:gd name="T0" fmla="*/ 0 w 143"/>
                <a:gd name="T1" fmla="*/ 0 h 72"/>
                <a:gd name="T2" fmla="*/ 1 w 143"/>
                <a:gd name="T3" fmla="*/ 2 h 72"/>
                <a:gd name="T4" fmla="*/ 4 w 143"/>
                <a:gd name="T5" fmla="*/ 4 h 72"/>
                <a:gd name="T6" fmla="*/ 6 w 143"/>
                <a:gd name="T7" fmla="*/ 6 h 72"/>
                <a:gd name="T8" fmla="*/ 10 w 143"/>
                <a:gd name="T9" fmla="*/ 7 h 72"/>
                <a:gd name="T10" fmla="*/ 133 w 143"/>
                <a:gd name="T11" fmla="*/ 57 h 72"/>
                <a:gd name="T12" fmla="*/ 137 w 143"/>
                <a:gd name="T13" fmla="*/ 61 h 72"/>
                <a:gd name="T14" fmla="*/ 140 w 143"/>
                <a:gd name="T15" fmla="*/ 61 h 72"/>
                <a:gd name="T16" fmla="*/ 141 w 143"/>
                <a:gd name="T17" fmla="*/ 65 h 72"/>
                <a:gd name="T18" fmla="*/ 141 w 143"/>
                <a:gd name="T19" fmla="*/ 66 h 72"/>
                <a:gd name="T20" fmla="*/ 142 w 143"/>
                <a:gd name="T21" fmla="*/ 71 h 72"/>
                <a:gd name="T22" fmla="*/ 137 w 143"/>
                <a:gd name="T23" fmla="*/ 71 h 72"/>
                <a:gd name="T24" fmla="*/ 12 w 143"/>
                <a:gd name="T25" fmla="*/ 59 h 72"/>
                <a:gd name="T26" fmla="*/ 7 w 143"/>
                <a:gd name="T27" fmla="*/ 59 h 72"/>
                <a:gd name="T28" fmla="*/ 6 w 143"/>
                <a:gd name="T29" fmla="*/ 59 h 72"/>
                <a:gd name="T30" fmla="*/ 4 w 143"/>
                <a:gd name="T31" fmla="*/ 59 h 72"/>
                <a:gd name="T32" fmla="*/ 1 w 143"/>
                <a:gd name="T33" fmla="*/ 59 h 72"/>
                <a:gd name="T34" fmla="*/ 0 w 143"/>
                <a:gd name="T35" fmla="*/ 61 h 7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"/>
                <a:gd name="T55" fmla="*/ 0 h 72"/>
                <a:gd name="T56" fmla="*/ 143 w 143"/>
                <a:gd name="T57" fmla="*/ 72 h 7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" h="72">
                  <a:moveTo>
                    <a:pt x="0" y="0"/>
                  </a:moveTo>
                  <a:lnTo>
                    <a:pt x="1" y="2"/>
                  </a:lnTo>
                  <a:lnTo>
                    <a:pt x="4" y="4"/>
                  </a:lnTo>
                  <a:lnTo>
                    <a:pt x="6" y="6"/>
                  </a:lnTo>
                  <a:lnTo>
                    <a:pt x="10" y="7"/>
                  </a:lnTo>
                  <a:lnTo>
                    <a:pt x="133" y="57"/>
                  </a:lnTo>
                  <a:lnTo>
                    <a:pt x="137" y="61"/>
                  </a:lnTo>
                  <a:lnTo>
                    <a:pt x="140" y="61"/>
                  </a:lnTo>
                  <a:lnTo>
                    <a:pt x="141" y="65"/>
                  </a:lnTo>
                  <a:lnTo>
                    <a:pt x="141" y="66"/>
                  </a:lnTo>
                  <a:lnTo>
                    <a:pt x="142" y="71"/>
                  </a:lnTo>
                  <a:lnTo>
                    <a:pt x="137" y="71"/>
                  </a:lnTo>
                  <a:lnTo>
                    <a:pt x="12" y="59"/>
                  </a:lnTo>
                  <a:lnTo>
                    <a:pt x="7" y="59"/>
                  </a:lnTo>
                  <a:lnTo>
                    <a:pt x="6" y="59"/>
                  </a:lnTo>
                  <a:lnTo>
                    <a:pt x="4" y="59"/>
                  </a:lnTo>
                  <a:lnTo>
                    <a:pt x="1" y="59"/>
                  </a:lnTo>
                  <a:lnTo>
                    <a:pt x="0" y="61"/>
                  </a:lnTo>
                </a:path>
              </a:pathLst>
            </a:custGeom>
            <a:noFill/>
            <a:ln w="25400" cap="rnd" cmpd="sng">
              <a:solidFill>
                <a:srgbClr val="FF99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6254" name="Freeform 6"/>
            <p:cNvSpPr>
              <a:spLocks noChangeAspect="1"/>
            </p:cNvSpPr>
            <p:nvPr/>
          </p:nvSpPr>
          <p:spPr bwMode="auto">
            <a:xfrm>
              <a:off x="1326" y="1131"/>
              <a:ext cx="144" cy="76"/>
            </a:xfrm>
            <a:custGeom>
              <a:avLst/>
              <a:gdLst>
                <a:gd name="T0" fmla="*/ 0 w 144"/>
                <a:gd name="T1" fmla="*/ 0 h 76"/>
                <a:gd name="T2" fmla="*/ 0 w 144"/>
                <a:gd name="T3" fmla="*/ 3 h 76"/>
                <a:gd name="T4" fmla="*/ 2 w 144"/>
                <a:gd name="T5" fmla="*/ 7 h 76"/>
                <a:gd name="T6" fmla="*/ 7 w 144"/>
                <a:gd name="T7" fmla="*/ 9 h 76"/>
                <a:gd name="T8" fmla="*/ 10 w 144"/>
                <a:gd name="T9" fmla="*/ 11 h 76"/>
                <a:gd name="T10" fmla="*/ 133 w 144"/>
                <a:gd name="T11" fmla="*/ 59 h 76"/>
                <a:gd name="T12" fmla="*/ 136 w 144"/>
                <a:gd name="T13" fmla="*/ 63 h 76"/>
                <a:gd name="T14" fmla="*/ 139 w 144"/>
                <a:gd name="T15" fmla="*/ 65 h 76"/>
                <a:gd name="T16" fmla="*/ 143 w 144"/>
                <a:gd name="T17" fmla="*/ 67 h 76"/>
                <a:gd name="T18" fmla="*/ 143 w 144"/>
                <a:gd name="T19" fmla="*/ 71 h 76"/>
                <a:gd name="T20" fmla="*/ 141 w 144"/>
                <a:gd name="T21" fmla="*/ 74 h 76"/>
                <a:gd name="T22" fmla="*/ 138 w 144"/>
                <a:gd name="T23" fmla="*/ 75 h 76"/>
                <a:gd name="T24" fmla="*/ 9 w 144"/>
                <a:gd name="T25" fmla="*/ 63 h 76"/>
                <a:gd name="T26" fmla="*/ 6 w 144"/>
                <a:gd name="T27" fmla="*/ 62 h 76"/>
                <a:gd name="T28" fmla="*/ 6 w 144"/>
                <a:gd name="T29" fmla="*/ 63 h 76"/>
                <a:gd name="T30" fmla="*/ 3 w 144"/>
                <a:gd name="T31" fmla="*/ 62 h 76"/>
                <a:gd name="T32" fmla="*/ 0 w 144"/>
                <a:gd name="T33" fmla="*/ 64 h 76"/>
                <a:gd name="T34" fmla="*/ 0 w 144"/>
                <a:gd name="T35" fmla="*/ 66 h 7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4"/>
                <a:gd name="T55" fmla="*/ 0 h 76"/>
                <a:gd name="T56" fmla="*/ 144 w 144"/>
                <a:gd name="T57" fmla="*/ 76 h 7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4" h="76">
                  <a:moveTo>
                    <a:pt x="0" y="0"/>
                  </a:moveTo>
                  <a:lnTo>
                    <a:pt x="0" y="3"/>
                  </a:lnTo>
                  <a:lnTo>
                    <a:pt x="2" y="7"/>
                  </a:lnTo>
                  <a:lnTo>
                    <a:pt x="7" y="9"/>
                  </a:lnTo>
                  <a:lnTo>
                    <a:pt x="10" y="11"/>
                  </a:lnTo>
                  <a:lnTo>
                    <a:pt x="133" y="59"/>
                  </a:lnTo>
                  <a:lnTo>
                    <a:pt x="136" y="63"/>
                  </a:lnTo>
                  <a:lnTo>
                    <a:pt x="139" y="65"/>
                  </a:lnTo>
                  <a:lnTo>
                    <a:pt x="143" y="67"/>
                  </a:lnTo>
                  <a:lnTo>
                    <a:pt x="143" y="71"/>
                  </a:lnTo>
                  <a:lnTo>
                    <a:pt x="141" y="74"/>
                  </a:lnTo>
                  <a:lnTo>
                    <a:pt x="138" y="75"/>
                  </a:lnTo>
                  <a:lnTo>
                    <a:pt x="9" y="63"/>
                  </a:lnTo>
                  <a:lnTo>
                    <a:pt x="6" y="62"/>
                  </a:lnTo>
                  <a:lnTo>
                    <a:pt x="6" y="63"/>
                  </a:lnTo>
                  <a:lnTo>
                    <a:pt x="3" y="62"/>
                  </a:lnTo>
                  <a:lnTo>
                    <a:pt x="0" y="64"/>
                  </a:lnTo>
                  <a:lnTo>
                    <a:pt x="0" y="66"/>
                  </a:lnTo>
                </a:path>
              </a:pathLst>
            </a:custGeom>
            <a:noFill/>
            <a:ln w="25400" cap="rnd" cmpd="sng">
              <a:solidFill>
                <a:srgbClr val="FF99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6255" name="Freeform 7"/>
            <p:cNvSpPr>
              <a:spLocks noChangeAspect="1"/>
            </p:cNvSpPr>
            <p:nvPr/>
          </p:nvSpPr>
          <p:spPr bwMode="auto">
            <a:xfrm>
              <a:off x="1325" y="1202"/>
              <a:ext cx="144" cy="70"/>
            </a:xfrm>
            <a:custGeom>
              <a:avLst/>
              <a:gdLst>
                <a:gd name="T0" fmla="*/ 0 w 144"/>
                <a:gd name="T1" fmla="*/ 0 h 70"/>
                <a:gd name="T2" fmla="*/ 0 w 144"/>
                <a:gd name="T3" fmla="*/ 0 h 70"/>
                <a:gd name="T4" fmla="*/ 4 w 144"/>
                <a:gd name="T5" fmla="*/ 4 h 70"/>
                <a:gd name="T6" fmla="*/ 6 w 144"/>
                <a:gd name="T7" fmla="*/ 6 h 70"/>
                <a:gd name="T8" fmla="*/ 11 w 144"/>
                <a:gd name="T9" fmla="*/ 7 h 70"/>
                <a:gd name="T10" fmla="*/ 131 w 144"/>
                <a:gd name="T11" fmla="*/ 54 h 70"/>
                <a:gd name="T12" fmla="*/ 136 w 144"/>
                <a:gd name="T13" fmla="*/ 58 h 70"/>
                <a:gd name="T14" fmla="*/ 139 w 144"/>
                <a:gd name="T15" fmla="*/ 59 h 70"/>
                <a:gd name="T16" fmla="*/ 143 w 144"/>
                <a:gd name="T17" fmla="*/ 63 h 70"/>
                <a:gd name="T18" fmla="*/ 143 w 144"/>
                <a:gd name="T19" fmla="*/ 66 h 70"/>
                <a:gd name="T20" fmla="*/ 140 w 144"/>
                <a:gd name="T21" fmla="*/ 69 h 70"/>
                <a:gd name="T22" fmla="*/ 138 w 144"/>
                <a:gd name="T23" fmla="*/ 69 h 70"/>
                <a:gd name="T24" fmla="*/ 11 w 144"/>
                <a:gd name="T25" fmla="*/ 57 h 70"/>
                <a:gd name="T26" fmla="*/ 7 w 144"/>
                <a:gd name="T27" fmla="*/ 58 h 70"/>
                <a:gd name="T28" fmla="*/ 4 w 144"/>
                <a:gd name="T29" fmla="*/ 57 h 70"/>
                <a:gd name="T30" fmla="*/ 1 w 144"/>
                <a:gd name="T31" fmla="*/ 57 h 70"/>
                <a:gd name="T32" fmla="*/ 1 w 144"/>
                <a:gd name="T33" fmla="*/ 59 h 70"/>
                <a:gd name="T34" fmla="*/ 0 w 144"/>
                <a:gd name="T35" fmla="*/ 62 h 7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4"/>
                <a:gd name="T55" fmla="*/ 0 h 70"/>
                <a:gd name="T56" fmla="*/ 144 w 144"/>
                <a:gd name="T57" fmla="*/ 70 h 7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4" h="70">
                  <a:moveTo>
                    <a:pt x="0" y="0"/>
                  </a:moveTo>
                  <a:lnTo>
                    <a:pt x="0" y="0"/>
                  </a:lnTo>
                  <a:lnTo>
                    <a:pt x="4" y="4"/>
                  </a:lnTo>
                  <a:lnTo>
                    <a:pt x="6" y="6"/>
                  </a:lnTo>
                  <a:lnTo>
                    <a:pt x="11" y="7"/>
                  </a:lnTo>
                  <a:lnTo>
                    <a:pt x="131" y="54"/>
                  </a:lnTo>
                  <a:lnTo>
                    <a:pt x="136" y="58"/>
                  </a:lnTo>
                  <a:lnTo>
                    <a:pt x="139" y="59"/>
                  </a:lnTo>
                  <a:lnTo>
                    <a:pt x="143" y="63"/>
                  </a:lnTo>
                  <a:lnTo>
                    <a:pt x="143" y="66"/>
                  </a:lnTo>
                  <a:lnTo>
                    <a:pt x="140" y="69"/>
                  </a:lnTo>
                  <a:lnTo>
                    <a:pt x="138" y="69"/>
                  </a:lnTo>
                  <a:lnTo>
                    <a:pt x="11" y="57"/>
                  </a:lnTo>
                  <a:lnTo>
                    <a:pt x="7" y="58"/>
                  </a:lnTo>
                  <a:lnTo>
                    <a:pt x="4" y="57"/>
                  </a:lnTo>
                  <a:lnTo>
                    <a:pt x="1" y="57"/>
                  </a:lnTo>
                  <a:lnTo>
                    <a:pt x="1" y="59"/>
                  </a:lnTo>
                  <a:lnTo>
                    <a:pt x="0" y="62"/>
                  </a:lnTo>
                </a:path>
              </a:pathLst>
            </a:custGeom>
            <a:noFill/>
            <a:ln w="25400" cap="rnd" cmpd="sng">
              <a:solidFill>
                <a:srgbClr val="FF99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6256" name="Freeform 8"/>
            <p:cNvSpPr>
              <a:spLocks noChangeAspect="1"/>
            </p:cNvSpPr>
            <p:nvPr/>
          </p:nvSpPr>
          <p:spPr bwMode="auto">
            <a:xfrm>
              <a:off x="1327" y="1260"/>
              <a:ext cx="142" cy="76"/>
            </a:xfrm>
            <a:custGeom>
              <a:avLst/>
              <a:gdLst>
                <a:gd name="T0" fmla="*/ 0 w 142"/>
                <a:gd name="T1" fmla="*/ 0 h 76"/>
                <a:gd name="T2" fmla="*/ 0 w 142"/>
                <a:gd name="T3" fmla="*/ 4 h 76"/>
                <a:gd name="T4" fmla="*/ 3 w 142"/>
                <a:gd name="T5" fmla="*/ 7 h 76"/>
                <a:gd name="T6" fmla="*/ 6 w 142"/>
                <a:gd name="T7" fmla="*/ 8 h 76"/>
                <a:gd name="T8" fmla="*/ 11 w 142"/>
                <a:gd name="T9" fmla="*/ 11 h 76"/>
                <a:gd name="T10" fmla="*/ 132 w 142"/>
                <a:gd name="T11" fmla="*/ 61 h 76"/>
                <a:gd name="T12" fmla="*/ 137 w 142"/>
                <a:gd name="T13" fmla="*/ 64 h 76"/>
                <a:gd name="T14" fmla="*/ 137 w 142"/>
                <a:gd name="T15" fmla="*/ 65 h 76"/>
                <a:gd name="T16" fmla="*/ 140 w 142"/>
                <a:gd name="T17" fmla="*/ 68 h 76"/>
                <a:gd name="T18" fmla="*/ 141 w 142"/>
                <a:gd name="T19" fmla="*/ 71 h 76"/>
                <a:gd name="T20" fmla="*/ 139 w 142"/>
                <a:gd name="T21" fmla="*/ 74 h 76"/>
                <a:gd name="T22" fmla="*/ 136 w 142"/>
                <a:gd name="T23" fmla="*/ 75 h 76"/>
                <a:gd name="T24" fmla="*/ 11 w 142"/>
                <a:gd name="T25" fmla="*/ 62 h 76"/>
                <a:gd name="T26" fmla="*/ 8 w 142"/>
                <a:gd name="T27" fmla="*/ 62 h 76"/>
                <a:gd name="T28" fmla="*/ 6 w 142"/>
                <a:gd name="T29" fmla="*/ 62 h 76"/>
                <a:gd name="T30" fmla="*/ 4 w 142"/>
                <a:gd name="T31" fmla="*/ 62 h 76"/>
                <a:gd name="T32" fmla="*/ 2 w 142"/>
                <a:gd name="T33" fmla="*/ 63 h 76"/>
                <a:gd name="T34" fmla="*/ 2 w 142"/>
                <a:gd name="T35" fmla="*/ 66 h 7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2"/>
                <a:gd name="T55" fmla="*/ 0 h 76"/>
                <a:gd name="T56" fmla="*/ 142 w 142"/>
                <a:gd name="T57" fmla="*/ 76 h 7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2" h="76">
                  <a:moveTo>
                    <a:pt x="0" y="0"/>
                  </a:moveTo>
                  <a:lnTo>
                    <a:pt x="0" y="4"/>
                  </a:lnTo>
                  <a:lnTo>
                    <a:pt x="3" y="7"/>
                  </a:lnTo>
                  <a:lnTo>
                    <a:pt x="6" y="8"/>
                  </a:lnTo>
                  <a:lnTo>
                    <a:pt x="11" y="11"/>
                  </a:lnTo>
                  <a:lnTo>
                    <a:pt x="132" y="61"/>
                  </a:lnTo>
                  <a:lnTo>
                    <a:pt x="137" y="64"/>
                  </a:lnTo>
                  <a:lnTo>
                    <a:pt x="137" y="65"/>
                  </a:lnTo>
                  <a:lnTo>
                    <a:pt x="140" y="68"/>
                  </a:lnTo>
                  <a:lnTo>
                    <a:pt x="141" y="71"/>
                  </a:lnTo>
                  <a:lnTo>
                    <a:pt x="139" y="74"/>
                  </a:lnTo>
                  <a:lnTo>
                    <a:pt x="136" y="75"/>
                  </a:lnTo>
                  <a:lnTo>
                    <a:pt x="11" y="62"/>
                  </a:lnTo>
                  <a:lnTo>
                    <a:pt x="8" y="62"/>
                  </a:lnTo>
                  <a:lnTo>
                    <a:pt x="6" y="62"/>
                  </a:lnTo>
                  <a:lnTo>
                    <a:pt x="4" y="62"/>
                  </a:lnTo>
                  <a:lnTo>
                    <a:pt x="2" y="63"/>
                  </a:lnTo>
                  <a:lnTo>
                    <a:pt x="2" y="66"/>
                  </a:lnTo>
                </a:path>
              </a:pathLst>
            </a:custGeom>
            <a:noFill/>
            <a:ln w="25400" cap="rnd" cmpd="sng">
              <a:solidFill>
                <a:srgbClr val="FF99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6257" name="Freeform 9"/>
            <p:cNvSpPr>
              <a:spLocks noChangeAspect="1"/>
            </p:cNvSpPr>
            <p:nvPr/>
          </p:nvSpPr>
          <p:spPr bwMode="auto">
            <a:xfrm>
              <a:off x="1326" y="1328"/>
              <a:ext cx="142" cy="74"/>
            </a:xfrm>
            <a:custGeom>
              <a:avLst/>
              <a:gdLst>
                <a:gd name="T0" fmla="*/ 0 w 142"/>
                <a:gd name="T1" fmla="*/ 0 h 74"/>
                <a:gd name="T2" fmla="*/ 2 w 142"/>
                <a:gd name="T3" fmla="*/ 2 h 74"/>
                <a:gd name="T4" fmla="*/ 4 w 142"/>
                <a:gd name="T5" fmla="*/ 4 h 74"/>
                <a:gd name="T6" fmla="*/ 4 w 142"/>
                <a:gd name="T7" fmla="*/ 5 h 74"/>
                <a:gd name="T8" fmla="*/ 10 w 142"/>
                <a:gd name="T9" fmla="*/ 8 h 74"/>
                <a:gd name="T10" fmla="*/ 129 w 142"/>
                <a:gd name="T11" fmla="*/ 57 h 74"/>
                <a:gd name="T12" fmla="*/ 136 w 142"/>
                <a:gd name="T13" fmla="*/ 59 h 74"/>
                <a:gd name="T14" fmla="*/ 138 w 142"/>
                <a:gd name="T15" fmla="*/ 62 h 74"/>
                <a:gd name="T16" fmla="*/ 139 w 142"/>
                <a:gd name="T17" fmla="*/ 66 h 74"/>
                <a:gd name="T18" fmla="*/ 141 w 142"/>
                <a:gd name="T19" fmla="*/ 68 h 74"/>
                <a:gd name="T20" fmla="*/ 140 w 142"/>
                <a:gd name="T21" fmla="*/ 70 h 74"/>
                <a:gd name="T22" fmla="*/ 136 w 142"/>
                <a:gd name="T23" fmla="*/ 73 h 74"/>
                <a:gd name="T24" fmla="*/ 12 w 142"/>
                <a:gd name="T25" fmla="*/ 59 h 74"/>
                <a:gd name="T26" fmla="*/ 8 w 142"/>
                <a:gd name="T27" fmla="*/ 59 h 74"/>
                <a:gd name="T28" fmla="*/ 4 w 142"/>
                <a:gd name="T29" fmla="*/ 59 h 74"/>
                <a:gd name="T30" fmla="*/ 3 w 142"/>
                <a:gd name="T31" fmla="*/ 59 h 74"/>
                <a:gd name="T32" fmla="*/ 3 w 142"/>
                <a:gd name="T33" fmla="*/ 61 h 74"/>
                <a:gd name="T34" fmla="*/ 2 w 142"/>
                <a:gd name="T35" fmla="*/ 64 h 7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2"/>
                <a:gd name="T55" fmla="*/ 0 h 74"/>
                <a:gd name="T56" fmla="*/ 142 w 142"/>
                <a:gd name="T57" fmla="*/ 74 h 7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2" h="74">
                  <a:moveTo>
                    <a:pt x="0" y="0"/>
                  </a:moveTo>
                  <a:lnTo>
                    <a:pt x="2" y="2"/>
                  </a:lnTo>
                  <a:lnTo>
                    <a:pt x="4" y="4"/>
                  </a:lnTo>
                  <a:lnTo>
                    <a:pt x="4" y="5"/>
                  </a:lnTo>
                  <a:lnTo>
                    <a:pt x="10" y="8"/>
                  </a:lnTo>
                  <a:lnTo>
                    <a:pt x="129" y="57"/>
                  </a:lnTo>
                  <a:lnTo>
                    <a:pt x="136" y="59"/>
                  </a:lnTo>
                  <a:lnTo>
                    <a:pt x="138" y="62"/>
                  </a:lnTo>
                  <a:lnTo>
                    <a:pt x="139" y="66"/>
                  </a:lnTo>
                  <a:lnTo>
                    <a:pt x="141" y="68"/>
                  </a:lnTo>
                  <a:lnTo>
                    <a:pt x="140" y="70"/>
                  </a:lnTo>
                  <a:lnTo>
                    <a:pt x="136" y="73"/>
                  </a:lnTo>
                  <a:lnTo>
                    <a:pt x="12" y="59"/>
                  </a:lnTo>
                  <a:lnTo>
                    <a:pt x="8" y="59"/>
                  </a:lnTo>
                  <a:lnTo>
                    <a:pt x="4" y="59"/>
                  </a:lnTo>
                  <a:lnTo>
                    <a:pt x="3" y="59"/>
                  </a:lnTo>
                  <a:lnTo>
                    <a:pt x="3" y="61"/>
                  </a:lnTo>
                  <a:lnTo>
                    <a:pt x="2" y="64"/>
                  </a:lnTo>
                </a:path>
              </a:pathLst>
            </a:custGeom>
            <a:noFill/>
            <a:ln w="25400" cap="rnd" cmpd="sng">
              <a:solidFill>
                <a:srgbClr val="FF99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6258" name="Freeform 10"/>
            <p:cNvSpPr>
              <a:spLocks noChangeAspect="1"/>
            </p:cNvSpPr>
            <p:nvPr/>
          </p:nvSpPr>
          <p:spPr bwMode="auto">
            <a:xfrm>
              <a:off x="1326" y="1391"/>
              <a:ext cx="142" cy="73"/>
            </a:xfrm>
            <a:custGeom>
              <a:avLst/>
              <a:gdLst>
                <a:gd name="T0" fmla="*/ 0 w 142"/>
                <a:gd name="T1" fmla="*/ 0 h 73"/>
                <a:gd name="T2" fmla="*/ 0 w 142"/>
                <a:gd name="T3" fmla="*/ 3 h 73"/>
                <a:gd name="T4" fmla="*/ 1 w 142"/>
                <a:gd name="T5" fmla="*/ 7 h 73"/>
                <a:gd name="T6" fmla="*/ 5 w 142"/>
                <a:gd name="T7" fmla="*/ 9 h 73"/>
                <a:gd name="T8" fmla="*/ 11 w 142"/>
                <a:gd name="T9" fmla="*/ 10 h 73"/>
                <a:gd name="T10" fmla="*/ 129 w 142"/>
                <a:gd name="T11" fmla="*/ 59 h 73"/>
                <a:gd name="T12" fmla="*/ 137 w 142"/>
                <a:gd name="T13" fmla="*/ 61 h 73"/>
                <a:gd name="T14" fmla="*/ 138 w 142"/>
                <a:gd name="T15" fmla="*/ 63 h 73"/>
                <a:gd name="T16" fmla="*/ 141 w 142"/>
                <a:gd name="T17" fmla="*/ 67 h 73"/>
                <a:gd name="T18" fmla="*/ 141 w 142"/>
                <a:gd name="T19" fmla="*/ 69 h 73"/>
                <a:gd name="T20" fmla="*/ 140 w 142"/>
                <a:gd name="T21" fmla="*/ 72 h 73"/>
                <a:gd name="T22" fmla="*/ 135 w 142"/>
                <a:gd name="T23" fmla="*/ 72 h 73"/>
                <a:gd name="T24" fmla="*/ 73 w 142"/>
                <a:gd name="T25" fmla="*/ 65 h 7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42"/>
                <a:gd name="T40" fmla="*/ 0 h 73"/>
                <a:gd name="T41" fmla="*/ 142 w 142"/>
                <a:gd name="T42" fmla="*/ 73 h 7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42" h="73">
                  <a:moveTo>
                    <a:pt x="0" y="0"/>
                  </a:moveTo>
                  <a:lnTo>
                    <a:pt x="0" y="3"/>
                  </a:lnTo>
                  <a:lnTo>
                    <a:pt x="1" y="7"/>
                  </a:lnTo>
                  <a:lnTo>
                    <a:pt x="5" y="9"/>
                  </a:lnTo>
                  <a:lnTo>
                    <a:pt x="11" y="10"/>
                  </a:lnTo>
                  <a:lnTo>
                    <a:pt x="129" y="59"/>
                  </a:lnTo>
                  <a:lnTo>
                    <a:pt x="137" y="61"/>
                  </a:lnTo>
                  <a:lnTo>
                    <a:pt x="138" y="63"/>
                  </a:lnTo>
                  <a:lnTo>
                    <a:pt x="141" y="67"/>
                  </a:lnTo>
                  <a:lnTo>
                    <a:pt x="141" y="69"/>
                  </a:lnTo>
                  <a:lnTo>
                    <a:pt x="140" y="72"/>
                  </a:lnTo>
                  <a:lnTo>
                    <a:pt x="135" y="72"/>
                  </a:lnTo>
                  <a:lnTo>
                    <a:pt x="73" y="65"/>
                  </a:lnTo>
                </a:path>
              </a:pathLst>
            </a:custGeom>
            <a:noFill/>
            <a:ln w="25400" cap="rnd" cmpd="sng">
              <a:solidFill>
                <a:srgbClr val="FF99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6148" name="Line 11"/>
          <p:cNvSpPr>
            <a:spLocks noChangeShapeType="1"/>
          </p:cNvSpPr>
          <p:nvPr/>
        </p:nvSpPr>
        <p:spPr bwMode="auto">
          <a:xfrm flipV="1">
            <a:off x="1477963" y="1919288"/>
            <a:ext cx="304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149" name="Line 12"/>
          <p:cNvSpPr>
            <a:spLocks noChangeShapeType="1"/>
          </p:cNvSpPr>
          <p:nvPr/>
        </p:nvSpPr>
        <p:spPr bwMode="auto">
          <a:xfrm rot="18742695" flipV="1">
            <a:off x="2767013" y="1912938"/>
            <a:ext cx="303212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150" name="Line 13"/>
          <p:cNvSpPr>
            <a:spLocks noChangeShapeType="1"/>
          </p:cNvSpPr>
          <p:nvPr/>
        </p:nvSpPr>
        <p:spPr bwMode="auto">
          <a:xfrm rot="12777622" flipV="1">
            <a:off x="3529013" y="2678113"/>
            <a:ext cx="685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151" name="Freeform 14"/>
          <p:cNvSpPr>
            <a:spLocks/>
          </p:cNvSpPr>
          <p:nvPr/>
        </p:nvSpPr>
        <p:spPr bwMode="auto">
          <a:xfrm>
            <a:off x="415925" y="1268413"/>
            <a:ext cx="1439863" cy="441325"/>
          </a:xfrm>
          <a:custGeom>
            <a:avLst/>
            <a:gdLst>
              <a:gd name="T0" fmla="*/ 0 w 672"/>
              <a:gd name="T1" fmla="*/ 144 h 144"/>
              <a:gd name="T2" fmla="*/ 432 w 672"/>
              <a:gd name="T3" fmla="*/ 96 h 144"/>
              <a:gd name="T4" fmla="*/ 672 w 672"/>
              <a:gd name="T5" fmla="*/ 0 h 144"/>
              <a:gd name="T6" fmla="*/ 0 60000 65536"/>
              <a:gd name="T7" fmla="*/ 0 60000 65536"/>
              <a:gd name="T8" fmla="*/ 0 60000 65536"/>
              <a:gd name="T9" fmla="*/ 0 w 672"/>
              <a:gd name="T10" fmla="*/ 0 h 144"/>
              <a:gd name="T11" fmla="*/ 672 w 672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72" h="144">
                <a:moveTo>
                  <a:pt x="0" y="144"/>
                </a:moveTo>
                <a:lnTo>
                  <a:pt x="432" y="96"/>
                </a:lnTo>
                <a:lnTo>
                  <a:pt x="672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6152" name="Text Box 15"/>
          <p:cNvSpPr txBox="1">
            <a:spLocks noChangeArrowheads="1"/>
          </p:cNvSpPr>
          <p:nvPr/>
        </p:nvSpPr>
        <p:spPr bwMode="auto">
          <a:xfrm>
            <a:off x="1568450" y="908050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latin typeface="Times New Roman" pitchFamily="18" charset="0"/>
              </a:rPr>
              <a:t>e’</a:t>
            </a:r>
          </a:p>
        </p:txBody>
      </p:sp>
      <p:sp>
        <p:nvSpPr>
          <p:cNvPr id="6153" name="Line 16"/>
          <p:cNvSpPr>
            <a:spLocks noChangeShapeType="1"/>
          </p:cNvSpPr>
          <p:nvPr/>
        </p:nvSpPr>
        <p:spPr bwMode="auto">
          <a:xfrm flipV="1">
            <a:off x="487363" y="2794000"/>
            <a:ext cx="685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154" name="Line 17"/>
          <p:cNvSpPr>
            <a:spLocks noChangeShapeType="1"/>
          </p:cNvSpPr>
          <p:nvPr/>
        </p:nvSpPr>
        <p:spPr bwMode="auto">
          <a:xfrm rot="12777622" flipV="1">
            <a:off x="3513138" y="2708275"/>
            <a:ext cx="685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grpSp>
        <p:nvGrpSpPr>
          <p:cNvPr id="6155" name="Group 18"/>
          <p:cNvGrpSpPr>
            <a:grpSpLocks/>
          </p:cNvGrpSpPr>
          <p:nvPr/>
        </p:nvGrpSpPr>
        <p:grpSpPr bwMode="auto">
          <a:xfrm>
            <a:off x="385763" y="1268413"/>
            <a:ext cx="3825875" cy="1814512"/>
            <a:chOff x="243" y="799"/>
            <a:chExt cx="2410" cy="1143"/>
          </a:xfrm>
        </p:grpSpPr>
        <p:sp>
          <p:nvSpPr>
            <p:cNvPr id="6221" name="Freeform 19"/>
            <p:cNvSpPr>
              <a:spLocks/>
            </p:cNvSpPr>
            <p:nvPr/>
          </p:nvSpPr>
          <p:spPr bwMode="auto">
            <a:xfrm>
              <a:off x="1027" y="1017"/>
              <a:ext cx="714" cy="56"/>
            </a:xfrm>
            <a:custGeom>
              <a:avLst/>
              <a:gdLst>
                <a:gd name="T0" fmla="*/ 0 w 1200"/>
                <a:gd name="T1" fmla="*/ 48 h 48"/>
                <a:gd name="T2" fmla="*/ 624 w 1200"/>
                <a:gd name="T3" fmla="*/ 0 h 48"/>
                <a:gd name="T4" fmla="*/ 1200 w 1200"/>
                <a:gd name="T5" fmla="*/ 48 h 48"/>
                <a:gd name="T6" fmla="*/ 0 60000 65536"/>
                <a:gd name="T7" fmla="*/ 0 60000 65536"/>
                <a:gd name="T8" fmla="*/ 0 60000 65536"/>
                <a:gd name="T9" fmla="*/ 0 w 1200"/>
                <a:gd name="T10" fmla="*/ 0 h 48"/>
                <a:gd name="T11" fmla="*/ 1200 w 120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0" h="48">
                  <a:moveTo>
                    <a:pt x="0" y="48"/>
                  </a:moveTo>
                  <a:cubicBezTo>
                    <a:pt x="212" y="24"/>
                    <a:pt x="424" y="0"/>
                    <a:pt x="624" y="0"/>
                  </a:cubicBezTo>
                  <a:cubicBezTo>
                    <a:pt x="824" y="0"/>
                    <a:pt x="1012" y="24"/>
                    <a:pt x="1200" y="48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dash"/>
              <a:round/>
              <a:headEnd type="none" w="med" len="med"/>
              <a:tailEnd type="arrow" w="med" len="med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6222" name="Text Box 20"/>
            <p:cNvSpPr txBox="1">
              <a:spLocks noChangeArrowheads="1"/>
            </p:cNvSpPr>
            <p:nvPr/>
          </p:nvSpPr>
          <p:spPr bwMode="auto">
            <a:xfrm>
              <a:off x="1411" y="799"/>
              <a:ext cx="19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>
                  <a:latin typeface="Times New Roman" pitchFamily="18" charset="0"/>
                </a:rPr>
                <a:t>t</a:t>
              </a:r>
            </a:p>
          </p:txBody>
        </p:sp>
        <p:sp>
          <p:nvSpPr>
            <p:cNvPr id="6223" name="Line 21"/>
            <p:cNvSpPr>
              <a:spLocks noChangeShapeType="1"/>
            </p:cNvSpPr>
            <p:nvPr/>
          </p:nvSpPr>
          <p:spPr bwMode="auto">
            <a:xfrm flipV="1">
              <a:off x="1123" y="1207"/>
              <a:ext cx="623" cy="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grpSp>
          <p:nvGrpSpPr>
            <p:cNvPr id="6224" name="Group 22"/>
            <p:cNvGrpSpPr>
              <a:grpSpLocks/>
            </p:cNvGrpSpPr>
            <p:nvPr/>
          </p:nvGrpSpPr>
          <p:grpSpPr bwMode="auto">
            <a:xfrm>
              <a:off x="243" y="856"/>
              <a:ext cx="2410" cy="1086"/>
              <a:chOff x="100" y="798"/>
              <a:chExt cx="2410" cy="1086"/>
            </a:xfrm>
          </p:grpSpPr>
          <p:sp>
            <p:nvSpPr>
              <p:cNvPr id="6234" name="Text Box 23"/>
              <p:cNvSpPr txBox="1">
                <a:spLocks noChangeArrowheads="1"/>
              </p:cNvSpPr>
              <p:nvPr/>
            </p:nvSpPr>
            <p:spPr bwMode="auto">
              <a:xfrm>
                <a:off x="476" y="1026"/>
                <a:ext cx="388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>
                    <a:latin typeface="Times New Roman" pitchFamily="18" charset="0"/>
                  </a:rPr>
                  <a:t>(Q</a:t>
                </a:r>
                <a:r>
                  <a:rPr lang="en-US" sz="1600" baseline="30000">
                    <a:latin typeface="Times New Roman" pitchFamily="18" charset="0"/>
                  </a:rPr>
                  <a:t>2</a:t>
                </a:r>
                <a:r>
                  <a:rPr lang="en-US" sz="1600">
                    <a:latin typeface="Times New Roman" pitchFamily="18" charset="0"/>
                  </a:rPr>
                  <a:t>)</a:t>
                </a:r>
              </a:p>
            </p:txBody>
          </p:sp>
          <p:sp>
            <p:nvSpPr>
              <p:cNvPr id="6235" name="Text Box 24"/>
              <p:cNvSpPr txBox="1">
                <a:spLocks noChangeArrowheads="1"/>
              </p:cNvSpPr>
              <p:nvPr/>
            </p:nvSpPr>
            <p:spPr bwMode="auto">
              <a:xfrm>
                <a:off x="100" y="798"/>
                <a:ext cx="187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000" b="0">
                    <a:latin typeface="Times New Roman" pitchFamily="18" charset="0"/>
                  </a:rPr>
                  <a:t>e</a:t>
                </a:r>
              </a:p>
            </p:txBody>
          </p:sp>
          <p:sp>
            <p:nvSpPr>
              <p:cNvPr id="6236" name="Text Box 25"/>
              <p:cNvSpPr txBox="1">
                <a:spLocks noChangeArrowheads="1"/>
              </p:cNvSpPr>
              <p:nvPr/>
            </p:nvSpPr>
            <p:spPr bwMode="auto">
              <a:xfrm>
                <a:off x="295" y="981"/>
                <a:ext cx="331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000">
                    <a:latin typeface="Symbol" pitchFamily="18" charset="2"/>
                  </a:rPr>
                  <a:t>g</a:t>
                </a:r>
                <a:r>
                  <a:rPr lang="en-US" sz="2000" baseline="-25000">
                    <a:latin typeface="Times New Roman" pitchFamily="18" charset="0"/>
                  </a:rPr>
                  <a:t>L</a:t>
                </a:r>
                <a:r>
                  <a:rPr lang="en-US" sz="2000">
                    <a:latin typeface="Times New Roman" pitchFamily="18" charset="0"/>
                  </a:rPr>
                  <a:t>*</a:t>
                </a:r>
              </a:p>
            </p:txBody>
          </p:sp>
          <p:grpSp>
            <p:nvGrpSpPr>
              <p:cNvPr id="6237" name="Group 26"/>
              <p:cNvGrpSpPr>
                <a:grpSpLocks/>
              </p:cNvGrpSpPr>
              <p:nvPr/>
            </p:nvGrpSpPr>
            <p:grpSpPr bwMode="auto">
              <a:xfrm>
                <a:off x="158" y="1253"/>
                <a:ext cx="2352" cy="631"/>
                <a:chOff x="158" y="1253"/>
                <a:chExt cx="2352" cy="631"/>
              </a:xfrm>
            </p:grpSpPr>
            <p:sp>
              <p:nvSpPr>
                <p:cNvPr id="6238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476" y="1253"/>
                  <a:ext cx="388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sz="1600">
                      <a:latin typeface="Times New Roman" pitchFamily="18" charset="0"/>
                    </a:rPr>
                    <a:t>x+ξ </a:t>
                  </a:r>
                </a:p>
              </p:txBody>
            </p:sp>
            <p:sp>
              <p:nvSpPr>
                <p:cNvPr id="6239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1598" y="1260"/>
                  <a:ext cx="476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sz="1600">
                      <a:latin typeface="Times New Roman" pitchFamily="18" charset="0"/>
                    </a:rPr>
                    <a:t>x-ξ </a:t>
                  </a:r>
                </a:p>
              </p:txBody>
            </p:sp>
            <p:sp>
              <p:nvSpPr>
                <p:cNvPr id="6240" name="Line 29"/>
                <p:cNvSpPr>
                  <a:spLocks noChangeShapeType="1"/>
                </p:cNvSpPr>
                <p:nvPr/>
              </p:nvSpPr>
              <p:spPr bwMode="auto">
                <a:xfrm rot="12777622" flipV="1">
                  <a:off x="2078" y="1692"/>
                  <a:ext cx="432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6241" name="Line 30"/>
                <p:cNvSpPr>
                  <a:spLocks noChangeShapeType="1"/>
                </p:cNvSpPr>
                <p:nvPr/>
              </p:nvSpPr>
              <p:spPr bwMode="auto">
                <a:xfrm>
                  <a:off x="431" y="1298"/>
                  <a:ext cx="1723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grpSp>
              <p:nvGrpSpPr>
                <p:cNvPr id="6242" name="Group 31"/>
                <p:cNvGrpSpPr>
                  <a:grpSpLocks/>
                </p:cNvGrpSpPr>
                <p:nvPr/>
              </p:nvGrpSpPr>
              <p:grpSpPr bwMode="auto">
                <a:xfrm>
                  <a:off x="158" y="1472"/>
                  <a:ext cx="1968" cy="412"/>
                  <a:chOff x="158" y="1472"/>
                  <a:chExt cx="1968" cy="412"/>
                </a:xfrm>
              </p:grpSpPr>
              <p:grpSp>
                <p:nvGrpSpPr>
                  <p:cNvPr id="6243" name="Group 32"/>
                  <p:cNvGrpSpPr>
                    <a:grpSpLocks/>
                  </p:cNvGrpSpPr>
                  <p:nvPr/>
                </p:nvGrpSpPr>
                <p:grpSpPr bwMode="auto">
                  <a:xfrm>
                    <a:off x="158" y="1500"/>
                    <a:ext cx="1968" cy="384"/>
                    <a:chOff x="240" y="746"/>
                    <a:chExt cx="1968" cy="384"/>
                  </a:xfrm>
                </p:grpSpPr>
                <p:grpSp>
                  <p:nvGrpSpPr>
                    <p:cNvPr id="6245" name="Group 33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41" y="746"/>
                      <a:ext cx="1967" cy="384"/>
                      <a:chOff x="241" y="746"/>
                      <a:chExt cx="1967" cy="384"/>
                    </a:xfrm>
                  </p:grpSpPr>
                  <p:grpSp>
                    <p:nvGrpSpPr>
                      <p:cNvPr id="6247" name="Group 34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72" y="746"/>
                        <a:ext cx="1536" cy="384"/>
                        <a:chOff x="672" y="746"/>
                        <a:chExt cx="1536" cy="384"/>
                      </a:xfrm>
                    </p:grpSpPr>
                    <p:sp>
                      <p:nvSpPr>
                        <p:cNvPr id="6249" name="Oval 3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672" y="746"/>
                          <a:ext cx="1492" cy="384"/>
                        </a:xfrm>
                        <a:prstGeom prst="ellipse">
                          <a:avLst/>
                        </a:prstGeom>
                        <a:gradFill rotWithShape="0">
                          <a:gsLst>
                            <a:gs pos="0">
                              <a:srgbClr val="FF0000"/>
                            </a:gs>
                            <a:gs pos="100000">
                              <a:srgbClr val="760000"/>
                            </a:gs>
                          </a:gsLst>
                          <a:path path="shape">
                            <a:fillToRect l="50000" t="50000" r="50000" b="50000"/>
                          </a:path>
                        </a:gradFill>
                        <a:ln w="9525">
                          <a:solidFill>
                            <a:srgbClr val="FF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6250" name="Text Box 36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672" y="822"/>
                          <a:ext cx="1536" cy="231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>
                            <a:spcBef>
                              <a:spcPct val="50000"/>
                            </a:spcBef>
                          </a:pPr>
                          <a:r>
                            <a:rPr lang="en-US">
                              <a:solidFill>
                                <a:schemeClr val="bg1"/>
                              </a:solidFill>
                              <a:latin typeface="Bookman Old Style" pitchFamily="18" charset="0"/>
                            </a:rPr>
                            <a:t>H, H, E, E (x,ξ,t)</a:t>
                          </a:r>
                        </a:p>
                      </p:txBody>
                    </p:sp>
                    <p:sp>
                      <p:nvSpPr>
                        <p:cNvPr id="6251" name="Text Box 37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416" y="749"/>
                          <a:ext cx="192" cy="231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>
                            <a:spcBef>
                              <a:spcPct val="50000"/>
                            </a:spcBef>
                          </a:pPr>
                          <a:r>
                            <a:rPr lang="en-US">
                              <a:solidFill>
                                <a:schemeClr val="bg1"/>
                              </a:solidFill>
                              <a:latin typeface="Times New Roman" pitchFamily="18" charset="0"/>
                            </a:rPr>
                            <a:t>~</a:t>
                          </a:r>
                        </a:p>
                      </p:txBody>
                    </p:sp>
                  </p:grpSp>
                  <p:sp>
                    <p:nvSpPr>
                      <p:cNvPr id="6248" name="Line 38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241" y="936"/>
                        <a:ext cx="432" cy="144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fr-FR"/>
                      </a:p>
                    </p:txBody>
                  </p:sp>
                </p:grpSp>
                <p:sp>
                  <p:nvSpPr>
                    <p:cNvPr id="6246" name="Line 39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40" y="986"/>
                      <a:ext cx="432" cy="144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fr-FR"/>
                    </a:p>
                  </p:txBody>
                </p:sp>
              </p:grpSp>
              <p:sp>
                <p:nvSpPr>
                  <p:cNvPr id="6244" name="Text Box 4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942" y="1472"/>
                    <a:ext cx="191" cy="2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~</a:t>
                    </a:r>
                  </a:p>
                </p:txBody>
              </p:sp>
            </p:grpSp>
          </p:grpSp>
        </p:grpSp>
        <p:grpSp>
          <p:nvGrpSpPr>
            <p:cNvPr id="6225" name="Group 41"/>
            <p:cNvGrpSpPr>
              <a:grpSpLocks noChangeAspect="1"/>
            </p:cNvGrpSpPr>
            <p:nvPr/>
          </p:nvGrpSpPr>
          <p:grpSpPr bwMode="auto">
            <a:xfrm rot="2775006">
              <a:off x="1832" y="895"/>
              <a:ext cx="81" cy="344"/>
              <a:chOff x="1324" y="1002"/>
              <a:chExt cx="146" cy="462"/>
            </a:xfrm>
          </p:grpSpPr>
          <p:sp>
            <p:nvSpPr>
              <p:cNvPr id="6227" name="Freeform 42"/>
              <p:cNvSpPr>
                <a:spLocks noChangeAspect="1"/>
              </p:cNvSpPr>
              <p:nvPr/>
            </p:nvSpPr>
            <p:spPr bwMode="auto">
              <a:xfrm>
                <a:off x="1326" y="1002"/>
                <a:ext cx="143" cy="75"/>
              </a:xfrm>
              <a:custGeom>
                <a:avLst/>
                <a:gdLst>
                  <a:gd name="T0" fmla="*/ 0 w 143"/>
                  <a:gd name="T1" fmla="*/ 0 h 75"/>
                  <a:gd name="T2" fmla="*/ 0 w 143"/>
                  <a:gd name="T3" fmla="*/ 4 h 75"/>
                  <a:gd name="T4" fmla="*/ 4 w 143"/>
                  <a:gd name="T5" fmla="*/ 7 h 75"/>
                  <a:gd name="T6" fmla="*/ 8 w 143"/>
                  <a:gd name="T7" fmla="*/ 9 h 75"/>
                  <a:gd name="T8" fmla="*/ 12 w 143"/>
                  <a:gd name="T9" fmla="*/ 11 h 75"/>
                  <a:gd name="T10" fmla="*/ 129 w 143"/>
                  <a:gd name="T11" fmla="*/ 58 h 75"/>
                  <a:gd name="T12" fmla="*/ 135 w 143"/>
                  <a:gd name="T13" fmla="*/ 60 h 75"/>
                  <a:gd name="T14" fmla="*/ 139 w 143"/>
                  <a:gd name="T15" fmla="*/ 63 h 75"/>
                  <a:gd name="T16" fmla="*/ 142 w 143"/>
                  <a:gd name="T17" fmla="*/ 65 h 75"/>
                  <a:gd name="T18" fmla="*/ 141 w 143"/>
                  <a:gd name="T19" fmla="*/ 69 h 75"/>
                  <a:gd name="T20" fmla="*/ 141 w 143"/>
                  <a:gd name="T21" fmla="*/ 71 h 75"/>
                  <a:gd name="T22" fmla="*/ 138 w 143"/>
                  <a:gd name="T23" fmla="*/ 74 h 75"/>
                  <a:gd name="T24" fmla="*/ 11 w 143"/>
                  <a:gd name="T25" fmla="*/ 60 h 75"/>
                  <a:gd name="T26" fmla="*/ 10 w 143"/>
                  <a:gd name="T27" fmla="*/ 61 h 75"/>
                  <a:gd name="T28" fmla="*/ 4 w 143"/>
                  <a:gd name="T29" fmla="*/ 59 h 75"/>
                  <a:gd name="T30" fmla="*/ 4 w 143"/>
                  <a:gd name="T31" fmla="*/ 60 h 75"/>
                  <a:gd name="T32" fmla="*/ 2 w 143"/>
                  <a:gd name="T33" fmla="*/ 62 h 75"/>
                  <a:gd name="T34" fmla="*/ 0 w 143"/>
                  <a:gd name="T35" fmla="*/ 65 h 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43"/>
                  <a:gd name="T55" fmla="*/ 0 h 75"/>
                  <a:gd name="T56" fmla="*/ 143 w 143"/>
                  <a:gd name="T57" fmla="*/ 75 h 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43" h="75">
                    <a:moveTo>
                      <a:pt x="0" y="0"/>
                    </a:moveTo>
                    <a:lnTo>
                      <a:pt x="0" y="4"/>
                    </a:lnTo>
                    <a:lnTo>
                      <a:pt x="4" y="7"/>
                    </a:lnTo>
                    <a:lnTo>
                      <a:pt x="8" y="9"/>
                    </a:lnTo>
                    <a:lnTo>
                      <a:pt x="12" y="11"/>
                    </a:lnTo>
                    <a:lnTo>
                      <a:pt x="129" y="58"/>
                    </a:lnTo>
                    <a:lnTo>
                      <a:pt x="135" y="60"/>
                    </a:lnTo>
                    <a:lnTo>
                      <a:pt x="139" y="63"/>
                    </a:lnTo>
                    <a:lnTo>
                      <a:pt x="142" y="65"/>
                    </a:lnTo>
                    <a:lnTo>
                      <a:pt x="141" y="69"/>
                    </a:lnTo>
                    <a:lnTo>
                      <a:pt x="141" y="71"/>
                    </a:lnTo>
                    <a:lnTo>
                      <a:pt x="138" y="74"/>
                    </a:lnTo>
                    <a:lnTo>
                      <a:pt x="11" y="60"/>
                    </a:lnTo>
                    <a:lnTo>
                      <a:pt x="10" y="61"/>
                    </a:lnTo>
                    <a:lnTo>
                      <a:pt x="4" y="59"/>
                    </a:lnTo>
                    <a:lnTo>
                      <a:pt x="4" y="60"/>
                    </a:lnTo>
                    <a:lnTo>
                      <a:pt x="2" y="62"/>
                    </a:lnTo>
                    <a:lnTo>
                      <a:pt x="0" y="65"/>
                    </a:lnTo>
                  </a:path>
                </a:pathLst>
              </a:custGeom>
              <a:noFill/>
              <a:ln w="25400" cap="rnd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6228" name="Freeform 43"/>
              <p:cNvSpPr>
                <a:spLocks noChangeAspect="1"/>
              </p:cNvSpPr>
              <p:nvPr/>
            </p:nvSpPr>
            <p:spPr bwMode="auto">
              <a:xfrm>
                <a:off x="1324" y="1069"/>
                <a:ext cx="143" cy="72"/>
              </a:xfrm>
              <a:custGeom>
                <a:avLst/>
                <a:gdLst>
                  <a:gd name="T0" fmla="*/ 0 w 143"/>
                  <a:gd name="T1" fmla="*/ 0 h 72"/>
                  <a:gd name="T2" fmla="*/ 1 w 143"/>
                  <a:gd name="T3" fmla="*/ 2 h 72"/>
                  <a:gd name="T4" fmla="*/ 4 w 143"/>
                  <a:gd name="T5" fmla="*/ 4 h 72"/>
                  <a:gd name="T6" fmla="*/ 6 w 143"/>
                  <a:gd name="T7" fmla="*/ 6 h 72"/>
                  <a:gd name="T8" fmla="*/ 10 w 143"/>
                  <a:gd name="T9" fmla="*/ 7 h 72"/>
                  <a:gd name="T10" fmla="*/ 133 w 143"/>
                  <a:gd name="T11" fmla="*/ 57 h 72"/>
                  <a:gd name="T12" fmla="*/ 137 w 143"/>
                  <a:gd name="T13" fmla="*/ 61 h 72"/>
                  <a:gd name="T14" fmla="*/ 140 w 143"/>
                  <a:gd name="T15" fmla="*/ 61 h 72"/>
                  <a:gd name="T16" fmla="*/ 141 w 143"/>
                  <a:gd name="T17" fmla="*/ 65 h 72"/>
                  <a:gd name="T18" fmla="*/ 141 w 143"/>
                  <a:gd name="T19" fmla="*/ 66 h 72"/>
                  <a:gd name="T20" fmla="*/ 142 w 143"/>
                  <a:gd name="T21" fmla="*/ 71 h 72"/>
                  <a:gd name="T22" fmla="*/ 137 w 143"/>
                  <a:gd name="T23" fmla="*/ 71 h 72"/>
                  <a:gd name="T24" fmla="*/ 12 w 143"/>
                  <a:gd name="T25" fmla="*/ 59 h 72"/>
                  <a:gd name="T26" fmla="*/ 7 w 143"/>
                  <a:gd name="T27" fmla="*/ 59 h 72"/>
                  <a:gd name="T28" fmla="*/ 6 w 143"/>
                  <a:gd name="T29" fmla="*/ 59 h 72"/>
                  <a:gd name="T30" fmla="*/ 4 w 143"/>
                  <a:gd name="T31" fmla="*/ 59 h 72"/>
                  <a:gd name="T32" fmla="*/ 1 w 143"/>
                  <a:gd name="T33" fmla="*/ 59 h 72"/>
                  <a:gd name="T34" fmla="*/ 0 w 143"/>
                  <a:gd name="T35" fmla="*/ 61 h 7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43"/>
                  <a:gd name="T55" fmla="*/ 0 h 72"/>
                  <a:gd name="T56" fmla="*/ 143 w 143"/>
                  <a:gd name="T57" fmla="*/ 72 h 7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43" h="72">
                    <a:moveTo>
                      <a:pt x="0" y="0"/>
                    </a:moveTo>
                    <a:lnTo>
                      <a:pt x="1" y="2"/>
                    </a:lnTo>
                    <a:lnTo>
                      <a:pt x="4" y="4"/>
                    </a:lnTo>
                    <a:lnTo>
                      <a:pt x="6" y="6"/>
                    </a:lnTo>
                    <a:lnTo>
                      <a:pt x="10" y="7"/>
                    </a:lnTo>
                    <a:lnTo>
                      <a:pt x="133" y="57"/>
                    </a:lnTo>
                    <a:lnTo>
                      <a:pt x="137" y="61"/>
                    </a:lnTo>
                    <a:lnTo>
                      <a:pt x="140" y="61"/>
                    </a:lnTo>
                    <a:lnTo>
                      <a:pt x="141" y="65"/>
                    </a:lnTo>
                    <a:lnTo>
                      <a:pt x="141" y="66"/>
                    </a:lnTo>
                    <a:lnTo>
                      <a:pt x="142" y="71"/>
                    </a:lnTo>
                    <a:lnTo>
                      <a:pt x="137" y="71"/>
                    </a:lnTo>
                    <a:lnTo>
                      <a:pt x="12" y="59"/>
                    </a:lnTo>
                    <a:lnTo>
                      <a:pt x="7" y="59"/>
                    </a:lnTo>
                    <a:lnTo>
                      <a:pt x="6" y="59"/>
                    </a:lnTo>
                    <a:lnTo>
                      <a:pt x="4" y="59"/>
                    </a:lnTo>
                    <a:lnTo>
                      <a:pt x="1" y="59"/>
                    </a:lnTo>
                    <a:lnTo>
                      <a:pt x="0" y="61"/>
                    </a:lnTo>
                  </a:path>
                </a:pathLst>
              </a:custGeom>
              <a:noFill/>
              <a:ln w="25400" cap="rnd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6229" name="Freeform 44"/>
              <p:cNvSpPr>
                <a:spLocks noChangeAspect="1"/>
              </p:cNvSpPr>
              <p:nvPr/>
            </p:nvSpPr>
            <p:spPr bwMode="auto">
              <a:xfrm>
                <a:off x="1326" y="1131"/>
                <a:ext cx="144" cy="76"/>
              </a:xfrm>
              <a:custGeom>
                <a:avLst/>
                <a:gdLst>
                  <a:gd name="T0" fmla="*/ 0 w 144"/>
                  <a:gd name="T1" fmla="*/ 0 h 76"/>
                  <a:gd name="T2" fmla="*/ 0 w 144"/>
                  <a:gd name="T3" fmla="*/ 3 h 76"/>
                  <a:gd name="T4" fmla="*/ 2 w 144"/>
                  <a:gd name="T5" fmla="*/ 7 h 76"/>
                  <a:gd name="T6" fmla="*/ 7 w 144"/>
                  <a:gd name="T7" fmla="*/ 9 h 76"/>
                  <a:gd name="T8" fmla="*/ 10 w 144"/>
                  <a:gd name="T9" fmla="*/ 11 h 76"/>
                  <a:gd name="T10" fmla="*/ 133 w 144"/>
                  <a:gd name="T11" fmla="*/ 59 h 76"/>
                  <a:gd name="T12" fmla="*/ 136 w 144"/>
                  <a:gd name="T13" fmla="*/ 63 h 76"/>
                  <a:gd name="T14" fmla="*/ 139 w 144"/>
                  <a:gd name="T15" fmla="*/ 65 h 76"/>
                  <a:gd name="T16" fmla="*/ 143 w 144"/>
                  <a:gd name="T17" fmla="*/ 67 h 76"/>
                  <a:gd name="T18" fmla="*/ 143 w 144"/>
                  <a:gd name="T19" fmla="*/ 71 h 76"/>
                  <a:gd name="T20" fmla="*/ 141 w 144"/>
                  <a:gd name="T21" fmla="*/ 74 h 76"/>
                  <a:gd name="T22" fmla="*/ 138 w 144"/>
                  <a:gd name="T23" fmla="*/ 75 h 76"/>
                  <a:gd name="T24" fmla="*/ 9 w 144"/>
                  <a:gd name="T25" fmla="*/ 63 h 76"/>
                  <a:gd name="T26" fmla="*/ 6 w 144"/>
                  <a:gd name="T27" fmla="*/ 62 h 76"/>
                  <a:gd name="T28" fmla="*/ 6 w 144"/>
                  <a:gd name="T29" fmla="*/ 63 h 76"/>
                  <a:gd name="T30" fmla="*/ 3 w 144"/>
                  <a:gd name="T31" fmla="*/ 62 h 76"/>
                  <a:gd name="T32" fmla="*/ 0 w 144"/>
                  <a:gd name="T33" fmla="*/ 64 h 76"/>
                  <a:gd name="T34" fmla="*/ 0 w 144"/>
                  <a:gd name="T35" fmla="*/ 66 h 7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44"/>
                  <a:gd name="T55" fmla="*/ 0 h 76"/>
                  <a:gd name="T56" fmla="*/ 144 w 144"/>
                  <a:gd name="T57" fmla="*/ 76 h 7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44" h="76">
                    <a:moveTo>
                      <a:pt x="0" y="0"/>
                    </a:moveTo>
                    <a:lnTo>
                      <a:pt x="0" y="3"/>
                    </a:lnTo>
                    <a:lnTo>
                      <a:pt x="2" y="7"/>
                    </a:lnTo>
                    <a:lnTo>
                      <a:pt x="7" y="9"/>
                    </a:lnTo>
                    <a:lnTo>
                      <a:pt x="10" y="11"/>
                    </a:lnTo>
                    <a:lnTo>
                      <a:pt x="133" y="59"/>
                    </a:lnTo>
                    <a:lnTo>
                      <a:pt x="136" y="63"/>
                    </a:lnTo>
                    <a:lnTo>
                      <a:pt x="139" y="65"/>
                    </a:lnTo>
                    <a:lnTo>
                      <a:pt x="143" y="67"/>
                    </a:lnTo>
                    <a:lnTo>
                      <a:pt x="143" y="71"/>
                    </a:lnTo>
                    <a:lnTo>
                      <a:pt x="141" y="74"/>
                    </a:lnTo>
                    <a:lnTo>
                      <a:pt x="138" y="75"/>
                    </a:lnTo>
                    <a:lnTo>
                      <a:pt x="9" y="63"/>
                    </a:lnTo>
                    <a:lnTo>
                      <a:pt x="6" y="62"/>
                    </a:lnTo>
                    <a:lnTo>
                      <a:pt x="6" y="63"/>
                    </a:lnTo>
                    <a:lnTo>
                      <a:pt x="3" y="62"/>
                    </a:lnTo>
                    <a:lnTo>
                      <a:pt x="0" y="64"/>
                    </a:lnTo>
                    <a:lnTo>
                      <a:pt x="0" y="66"/>
                    </a:lnTo>
                  </a:path>
                </a:pathLst>
              </a:custGeom>
              <a:noFill/>
              <a:ln w="25400" cap="rnd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6230" name="Freeform 45"/>
              <p:cNvSpPr>
                <a:spLocks noChangeAspect="1"/>
              </p:cNvSpPr>
              <p:nvPr/>
            </p:nvSpPr>
            <p:spPr bwMode="auto">
              <a:xfrm>
                <a:off x="1325" y="1202"/>
                <a:ext cx="144" cy="70"/>
              </a:xfrm>
              <a:custGeom>
                <a:avLst/>
                <a:gdLst>
                  <a:gd name="T0" fmla="*/ 0 w 144"/>
                  <a:gd name="T1" fmla="*/ 0 h 70"/>
                  <a:gd name="T2" fmla="*/ 0 w 144"/>
                  <a:gd name="T3" fmla="*/ 0 h 70"/>
                  <a:gd name="T4" fmla="*/ 4 w 144"/>
                  <a:gd name="T5" fmla="*/ 4 h 70"/>
                  <a:gd name="T6" fmla="*/ 6 w 144"/>
                  <a:gd name="T7" fmla="*/ 6 h 70"/>
                  <a:gd name="T8" fmla="*/ 11 w 144"/>
                  <a:gd name="T9" fmla="*/ 7 h 70"/>
                  <a:gd name="T10" fmla="*/ 131 w 144"/>
                  <a:gd name="T11" fmla="*/ 54 h 70"/>
                  <a:gd name="T12" fmla="*/ 136 w 144"/>
                  <a:gd name="T13" fmla="*/ 58 h 70"/>
                  <a:gd name="T14" fmla="*/ 139 w 144"/>
                  <a:gd name="T15" fmla="*/ 59 h 70"/>
                  <a:gd name="T16" fmla="*/ 143 w 144"/>
                  <a:gd name="T17" fmla="*/ 63 h 70"/>
                  <a:gd name="T18" fmla="*/ 143 w 144"/>
                  <a:gd name="T19" fmla="*/ 66 h 70"/>
                  <a:gd name="T20" fmla="*/ 140 w 144"/>
                  <a:gd name="T21" fmla="*/ 69 h 70"/>
                  <a:gd name="T22" fmla="*/ 138 w 144"/>
                  <a:gd name="T23" fmla="*/ 69 h 70"/>
                  <a:gd name="T24" fmla="*/ 11 w 144"/>
                  <a:gd name="T25" fmla="*/ 57 h 70"/>
                  <a:gd name="T26" fmla="*/ 7 w 144"/>
                  <a:gd name="T27" fmla="*/ 58 h 70"/>
                  <a:gd name="T28" fmla="*/ 4 w 144"/>
                  <a:gd name="T29" fmla="*/ 57 h 70"/>
                  <a:gd name="T30" fmla="*/ 1 w 144"/>
                  <a:gd name="T31" fmla="*/ 57 h 70"/>
                  <a:gd name="T32" fmla="*/ 1 w 144"/>
                  <a:gd name="T33" fmla="*/ 59 h 70"/>
                  <a:gd name="T34" fmla="*/ 0 w 144"/>
                  <a:gd name="T35" fmla="*/ 62 h 7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44"/>
                  <a:gd name="T55" fmla="*/ 0 h 70"/>
                  <a:gd name="T56" fmla="*/ 144 w 144"/>
                  <a:gd name="T57" fmla="*/ 70 h 70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44" h="70">
                    <a:moveTo>
                      <a:pt x="0" y="0"/>
                    </a:moveTo>
                    <a:lnTo>
                      <a:pt x="0" y="0"/>
                    </a:lnTo>
                    <a:lnTo>
                      <a:pt x="4" y="4"/>
                    </a:lnTo>
                    <a:lnTo>
                      <a:pt x="6" y="6"/>
                    </a:lnTo>
                    <a:lnTo>
                      <a:pt x="11" y="7"/>
                    </a:lnTo>
                    <a:lnTo>
                      <a:pt x="131" y="54"/>
                    </a:lnTo>
                    <a:lnTo>
                      <a:pt x="136" y="58"/>
                    </a:lnTo>
                    <a:lnTo>
                      <a:pt x="139" y="59"/>
                    </a:lnTo>
                    <a:lnTo>
                      <a:pt x="143" y="63"/>
                    </a:lnTo>
                    <a:lnTo>
                      <a:pt x="143" y="66"/>
                    </a:lnTo>
                    <a:lnTo>
                      <a:pt x="140" y="69"/>
                    </a:lnTo>
                    <a:lnTo>
                      <a:pt x="138" y="69"/>
                    </a:lnTo>
                    <a:lnTo>
                      <a:pt x="11" y="57"/>
                    </a:lnTo>
                    <a:lnTo>
                      <a:pt x="7" y="58"/>
                    </a:lnTo>
                    <a:lnTo>
                      <a:pt x="4" y="57"/>
                    </a:lnTo>
                    <a:lnTo>
                      <a:pt x="1" y="57"/>
                    </a:lnTo>
                    <a:lnTo>
                      <a:pt x="1" y="59"/>
                    </a:lnTo>
                    <a:lnTo>
                      <a:pt x="0" y="62"/>
                    </a:lnTo>
                  </a:path>
                </a:pathLst>
              </a:custGeom>
              <a:noFill/>
              <a:ln w="25400" cap="rnd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6231" name="Freeform 46"/>
              <p:cNvSpPr>
                <a:spLocks noChangeAspect="1"/>
              </p:cNvSpPr>
              <p:nvPr/>
            </p:nvSpPr>
            <p:spPr bwMode="auto">
              <a:xfrm>
                <a:off x="1327" y="1260"/>
                <a:ext cx="142" cy="76"/>
              </a:xfrm>
              <a:custGeom>
                <a:avLst/>
                <a:gdLst>
                  <a:gd name="T0" fmla="*/ 0 w 142"/>
                  <a:gd name="T1" fmla="*/ 0 h 76"/>
                  <a:gd name="T2" fmla="*/ 0 w 142"/>
                  <a:gd name="T3" fmla="*/ 4 h 76"/>
                  <a:gd name="T4" fmla="*/ 3 w 142"/>
                  <a:gd name="T5" fmla="*/ 7 h 76"/>
                  <a:gd name="T6" fmla="*/ 6 w 142"/>
                  <a:gd name="T7" fmla="*/ 8 h 76"/>
                  <a:gd name="T8" fmla="*/ 11 w 142"/>
                  <a:gd name="T9" fmla="*/ 11 h 76"/>
                  <a:gd name="T10" fmla="*/ 132 w 142"/>
                  <a:gd name="T11" fmla="*/ 61 h 76"/>
                  <a:gd name="T12" fmla="*/ 137 w 142"/>
                  <a:gd name="T13" fmla="*/ 64 h 76"/>
                  <a:gd name="T14" fmla="*/ 137 w 142"/>
                  <a:gd name="T15" fmla="*/ 65 h 76"/>
                  <a:gd name="T16" fmla="*/ 140 w 142"/>
                  <a:gd name="T17" fmla="*/ 68 h 76"/>
                  <a:gd name="T18" fmla="*/ 141 w 142"/>
                  <a:gd name="T19" fmla="*/ 71 h 76"/>
                  <a:gd name="T20" fmla="*/ 139 w 142"/>
                  <a:gd name="T21" fmla="*/ 74 h 76"/>
                  <a:gd name="T22" fmla="*/ 136 w 142"/>
                  <a:gd name="T23" fmla="*/ 75 h 76"/>
                  <a:gd name="T24" fmla="*/ 11 w 142"/>
                  <a:gd name="T25" fmla="*/ 62 h 76"/>
                  <a:gd name="T26" fmla="*/ 8 w 142"/>
                  <a:gd name="T27" fmla="*/ 62 h 76"/>
                  <a:gd name="T28" fmla="*/ 6 w 142"/>
                  <a:gd name="T29" fmla="*/ 62 h 76"/>
                  <a:gd name="T30" fmla="*/ 4 w 142"/>
                  <a:gd name="T31" fmla="*/ 62 h 76"/>
                  <a:gd name="T32" fmla="*/ 2 w 142"/>
                  <a:gd name="T33" fmla="*/ 63 h 76"/>
                  <a:gd name="T34" fmla="*/ 2 w 142"/>
                  <a:gd name="T35" fmla="*/ 66 h 7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42"/>
                  <a:gd name="T55" fmla="*/ 0 h 76"/>
                  <a:gd name="T56" fmla="*/ 142 w 142"/>
                  <a:gd name="T57" fmla="*/ 76 h 7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42" h="76">
                    <a:moveTo>
                      <a:pt x="0" y="0"/>
                    </a:moveTo>
                    <a:lnTo>
                      <a:pt x="0" y="4"/>
                    </a:lnTo>
                    <a:lnTo>
                      <a:pt x="3" y="7"/>
                    </a:lnTo>
                    <a:lnTo>
                      <a:pt x="6" y="8"/>
                    </a:lnTo>
                    <a:lnTo>
                      <a:pt x="11" y="11"/>
                    </a:lnTo>
                    <a:lnTo>
                      <a:pt x="132" y="61"/>
                    </a:lnTo>
                    <a:lnTo>
                      <a:pt x="137" y="64"/>
                    </a:lnTo>
                    <a:lnTo>
                      <a:pt x="137" y="65"/>
                    </a:lnTo>
                    <a:lnTo>
                      <a:pt x="140" y="68"/>
                    </a:lnTo>
                    <a:lnTo>
                      <a:pt x="141" y="71"/>
                    </a:lnTo>
                    <a:lnTo>
                      <a:pt x="139" y="74"/>
                    </a:lnTo>
                    <a:lnTo>
                      <a:pt x="136" y="75"/>
                    </a:lnTo>
                    <a:lnTo>
                      <a:pt x="11" y="62"/>
                    </a:lnTo>
                    <a:lnTo>
                      <a:pt x="8" y="62"/>
                    </a:lnTo>
                    <a:lnTo>
                      <a:pt x="6" y="62"/>
                    </a:lnTo>
                    <a:lnTo>
                      <a:pt x="4" y="62"/>
                    </a:lnTo>
                    <a:lnTo>
                      <a:pt x="2" y="63"/>
                    </a:lnTo>
                    <a:lnTo>
                      <a:pt x="2" y="66"/>
                    </a:lnTo>
                  </a:path>
                </a:pathLst>
              </a:custGeom>
              <a:noFill/>
              <a:ln w="25400" cap="rnd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6232" name="Freeform 47"/>
              <p:cNvSpPr>
                <a:spLocks noChangeAspect="1"/>
              </p:cNvSpPr>
              <p:nvPr/>
            </p:nvSpPr>
            <p:spPr bwMode="auto">
              <a:xfrm>
                <a:off x="1326" y="1328"/>
                <a:ext cx="142" cy="74"/>
              </a:xfrm>
              <a:custGeom>
                <a:avLst/>
                <a:gdLst>
                  <a:gd name="T0" fmla="*/ 0 w 142"/>
                  <a:gd name="T1" fmla="*/ 0 h 74"/>
                  <a:gd name="T2" fmla="*/ 2 w 142"/>
                  <a:gd name="T3" fmla="*/ 2 h 74"/>
                  <a:gd name="T4" fmla="*/ 4 w 142"/>
                  <a:gd name="T5" fmla="*/ 4 h 74"/>
                  <a:gd name="T6" fmla="*/ 4 w 142"/>
                  <a:gd name="T7" fmla="*/ 5 h 74"/>
                  <a:gd name="T8" fmla="*/ 10 w 142"/>
                  <a:gd name="T9" fmla="*/ 8 h 74"/>
                  <a:gd name="T10" fmla="*/ 129 w 142"/>
                  <a:gd name="T11" fmla="*/ 57 h 74"/>
                  <a:gd name="T12" fmla="*/ 136 w 142"/>
                  <a:gd name="T13" fmla="*/ 59 h 74"/>
                  <a:gd name="T14" fmla="*/ 138 w 142"/>
                  <a:gd name="T15" fmla="*/ 62 h 74"/>
                  <a:gd name="T16" fmla="*/ 139 w 142"/>
                  <a:gd name="T17" fmla="*/ 66 h 74"/>
                  <a:gd name="T18" fmla="*/ 141 w 142"/>
                  <a:gd name="T19" fmla="*/ 68 h 74"/>
                  <a:gd name="T20" fmla="*/ 140 w 142"/>
                  <a:gd name="T21" fmla="*/ 70 h 74"/>
                  <a:gd name="T22" fmla="*/ 136 w 142"/>
                  <a:gd name="T23" fmla="*/ 73 h 74"/>
                  <a:gd name="T24" fmla="*/ 12 w 142"/>
                  <a:gd name="T25" fmla="*/ 59 h 74"/>
                  <a:gd name="T26" fmla="*/ 8 w 142"/>
                  <a:gd name="T27" fmla="*/ 59 h 74"/>
                  <a:gd name="T28" fmla="*/ 4 w 142"/>
                  <a:gd name="T29" fmla="*/ 59 h 74"/>
                  <a:gd name="T30" fmla="*/ 3 w 142"/>
                  <a:gd name="T31" fmla="*/ 59 h 74"/>
                  <a:gd name="T32" fmla="*/ 3 w 142"/>
                  <a:gd name="T33" fmla="*/ 61 h 74"/>
                  <a:gd name="T34" fmla="*/ 2 w 142"/>
                  <a:gd name="T35" fmla="*/ 64 h 7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42"/>
                  <a:gd name="T55" fmla="*/ 0 h 74"/>
                  <a:gd name="T56" fmla="*/ 142 w 142"/>
                  <a:gd name="T57" fmla="*/ 74 h 74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42" h="74">
                    <a:moveTo>
                      <a:pt x="0" y="0"/>
                    </a:moveTo>
                    <a:lnTo>
                      <a:pt x="2" y="2"/>
                    </a:lnTo>
                    <a:lnTo>
                      <a:pt x="4" y="4"/>
                    </a:lnTo>
                    <a:lnTo>
                      <a:pt x="4" y="5"/>
                    </a:lnTo>
                    <a:lnTo>
                      <a:pt x="10" y="8"/>
                    </a:lnTo>
                    <a:lnTo>
                      <a:pt x="129" y="57"/>
                    </a:lnTo>
                    <a:lnTo>
                      <a:pt x="136" y="59"/>
                    </a:lnTo>
                    <a:lnTo>
                      <a:pt x="138" y="62"/>
                    </a:lnTo>
                    <a:lnTo>
                      <a:pt x="139" y="66"/>
                    </a:lnTo>
                    <a:lnTo>
                      <a:pt x="141" y="68"/>
                    </a:lnTo>
                    <a:lnTo>
                      <a:pt x="140" y="70"/>
                    </a:lnTo>
                    <a:lnTo>
                      <a:pt x="136" y="73"/>
                    </a:lnTo>
                    <a:lnTo>
                      <a:pt x="12" y="59"/>
                    </a:lnTo>
                    <a:lnTo>
                      <a:pt x="8" y="59"/>
                    </a:lnTo>
                    <a:lnTo>
                      <a:pt x="4" y="59"/>
                    </a:lnTo>
                    <a:lnTo>
                      <a:pt x="3" y="59"/>
                    </a:lnTo>
                    <a:lnTo>
                      <a:pt x="3" y="61"/>
                    </a:lnTo>
                    <a:lnTo>
                      <a:pt x="2" y="64"/>
                    </a:lnTo>
                  </a:path>
                </a:pathLst>
              </a:custGeom>
              <a:noFill/>
              <a:ln w="25400" cap="rnd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6233" name="Freeform 48"/>
              <p:cNvSpPr>
                <a:spLocks noChangeAspect="1"/>
              </p:cNvSpPr>
              <p:nvPr/>
            </p:nvSpPr>
            <p:spPr bwMode="auto">
              <a:xfrm>
                <a:off x="1326" y="1391"/>
                <a:ext cx="142" cy="73"/>
              </a:xfrm>
              <a:custGeom>
                <a:avLst/>
                <a:gdLst>
                  <a:gd name="T0" fmla="*/ 0 w 142"/>
                  <a:gd name="T1" fmla="*/ 0 h 73"/>
                  <a:gd name="T2" fmla="*/ 0 w 142"/>
                  <a:gd name="T3" fmla="*/ 3 h 73"/>
                  <a:gd name="T4" fmla="*/ 1 w 142"/>
                  <a:gd name="T5" fmla="*/ 7 h 73"/>
                  <a:gd name="T6" fmla="*/ 5 w 142"/>
                  <a:gd name="T7" fmla="*/ 9 h 73"/>
                  <a:gd name="T8" fmla="*/ 11 w 142"/>
                  <a:gd name="T9" fmla="*/ 10 h 73"/>
                  <a:gd name="T10" fmla="*/ 129 w 142"/>
                  <a:gd name="T11" fmla="*/ 59 h 73"/>
                  <a:gd name="T12" fmla="*/ 137 w 142"/>
                  <a:gd name="T13" fmla="*/ 61 h 73"/>
                  <a:gd name="T14" fmla="*/ 138 w 142"/>
                  <a:gd name="T15" fmla="*/ 63 h 73"/>
                  <a:gd name="T16" fmla="*/ 141 w 142"/>
                  <a:gd name="T17" fmla="*/ 67 h 73"/>
                  <a:gd name="T18" fmla="*/ 141 w 142"/>
                  <a:gd name="T19" fmla="*/ 69 h 73"/>
                  <a:gd name="T20" fmla="*/ 140 w 142"/>
                  <a:gd name="T21" fmla="*/ 72 h 73"/>
                  <a:gd name="T22" fmla="*/ 135 w 142"/>
                  <a:gd name="T23" fmla="*/ 72 h 73"/>
                  <a:gd name="T24" fmla="*/ 73 w 142"/>
                  <a:gd name="T25" fmla="*/ 65 h 7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2"/>
                  <a:gd name="T40" fmla="*/ 0 h 73"/>
                  <a:gd name="T41" fmla="*/ 142 w 142"/>
                  <a:gd name="T42" fmla="*/ 73 h 7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2" h="73">
                    <a:moveTo>
                      <a:pt x="0" y="0"/>
                    </a:moveTo>
                    <a:lnTo>
                      <a:pt x="0" y="3"/>
                    </a:lnTo>
                    <a:lnTo>
                      <a:pt x="1" y="7"/>
                    </a:lnTo>
                    <a:lnTo>
                      <a:pt x="5" y="9"/>
                    </a:lnTo>
                    <a:lnTo>
                      <a:pt x="11" y="10"/>
                    </a:lnTo>
                    <a:lnTo>
                      <a:pt x="129" y="59"/>
                    </a:lnTo>
                    <a:lnTo>
                      <a:pt x="137" y="61"/>
                    </a:lnTo>
                    <a:lnTo>
                      <a:pt x="138" y="63"/>
                    </a:lnTo>
                    <a:lnTo>
                      <a:pt x="141" y="67"/>
                    </a:lnTo>
                    <a:lnTo>
                      <a:pt x="141" y="69"/>
                    </a:lnTo>
                    <a:lnTo>
                      <a:pt x="140" y="72"/>
                    </a:lnTo>
                    <a:lnTo>
                      <a:pt x="135" y="72"/>
                    </a:lnTo>
                    <a:lnTo>
                      <a:pt x="73" y="65"/>
                    </a:lnTo>
                  </a:path>
                </a:pathLst>
              </a:custGeom>
              <a:noFill/>
              <a:ln w="25400" cap="rnd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fr-FR"/>
              </a:p>
            </p:txBody>
          </p:sp>
        </p:grpSp>
        <p:sp>
          <p:nvSpPr>
            <p:cNvPr id="6226" name="Text Box 49"/>
            <p:cNvSpPr txBox="1">
              <a:spLocks noChangeArrowheads="1"/>
            </p:cNvSpPr>
            <p:nvPr/>
          </p:nvSpPr>
          <p:spPr bwMode="auto">
            <a:xfrm>
              <a:off x="2018" y="799"/>
              <a:ext cx="18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latin typeface="Symbol" pitchFamily="18" charset="2"/>
                </a:rPr>
                <a:t>g</a:t>
              </a:r>
            </a:p>
          </p:txBody>
        </p:sp>
      </p:grpSp>
      <p:sp>
        <p:nvSpPr>
          <p:cNvPr id="6156" name="Text Box 50"/>
          <p:cNvSpPr txBox="1">
            <a:spLocks noChangeArrowheads="1"/>
          </p:cNvSpPr>
          <p:nvPr/>
        </p:nvSpPr>
        <p:spPr bwMode="auto">
          <a:xfrm>
            <a:off x="158750" y="2874963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p</a:t>
            </a:r>
          </a:p>
        </p:txBody>
      </p:sp>
      <p:sp>
        <p:nvSpPr>
          <p:cNvPr id="6157" name="Text Box 51"/>
          <p:cNvSpPr txBox="1">
            <a:spLocks noChangeArrowheads="1"/>
          </p:cNvSpPr>
          <p:nvPr/>
        </p:nvSpPr>
        <p:spPr bwMode="auto">
          <a:xfrm>
            <a:off x="4140200" y="2852738"/>
            <a:ext cx="387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p’</a:t>
            </a:r>
          </a:p>
        </p:txBody>
      </p:sp>
      <p:sp>
        <p:nvSpPr>
          <p:cNvPr id="6158" name="Text Box 52"/>
          <p:cNvSpPr txBox="1">
            <a:spLocks noChangeArrowheads="1"/>
          </p:cNvSpPr>
          <p:nvPr/>
        </p:nvSpPr>
        <p:spPr bwMode="auto">
          <a:xfrm>
            <a:off x="611188" y="3517900"/>
            <a:ext cx="3270250" cy="915988"/>
          </a:xfrm>
          <a:prstGeom prst="rect">
            <a:avLst/>
          </a:prstGeom>
          <a:solidFill>
            <a:srgbClr val="FFCC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Times New Roman" pitchFamily="18" charset="0"/>
              </a:rPr>
              <a:t>« Handbag » factorization valid</a:t>
            </a:r>
          </a:p>
          <a:p>
            <a:pPr algn="ctr"/>
            <a:r>
              <a:rPr lang="en-US">
                <a:latin typeface="Times New Roman" pitchFamily="18" charset="0"/>
              </a:rPr>
              <a:t>in the </a:t>
            </a:r>
            <a:r>
              <a:rPr lang="en-US">
                <a:solidFill>
                  <a:srgbClr val="0000FF"/>
                </a:solidFill>
                <a:latin typeface="Times New Roman" pitchFamily="18" charset="0"/>
              </a:rPr>
              <a:t>Bjorken regime</a:t>
            </a:r>
            <a:r>
              <a:rPr lang="en-US">
                <a:latin typeface="Times New Roman" pitchFamily="18" charset="0"/>
              </a:rPr>
              <a:t>:</a:t>
            </a:r>
          </a:p>
          <a:p>
            <a:pPr algn="ctr"/>
            <a:r>
              <a:rPr lang="en-US">
                <a:latin typeface="Times New Roman" pitchFamily="18" charset="0"/>
              </a:rPr>
              <a:t>high Q</a:t>
            </a:r>
            <a:r>
              <a:rPr lang="en-US" baseline="30000">
                <a:latin typeface="Times New Roman" pitchFamily="18" charset="0"/>
              </a:rPr>
              <a:t>2</a:t>
            </a:r>
            <a:r>
              <a:rPr lang="en-US">
                <a:latin typeface="Times New Roman" pitchFamily="18" charset="0"/>
              </a:rPr>
              <a:t> , </a:t>
            </a:r>
            <a:r>
              <a:rPr lang="en-US">
                <a:latin typeface="Symbol" pitchFamily="18" charset="2"/>
                <a:sym typeface="Symbol" pitchFamily="18" charset="2"/>
              </a:rPr>
              <a:t> </a:t>
            </a:r>
            <a:r>
              <a:rPr lang="en-US">
                <a:latin typeface="Times New Roman" pitchFamily="18" charset="0"/>
                <a:sym typeface="Symbol" pitchFamily="18" charset="2"/>
              </a:rPr>
              <a:t>(fixed x</a:t>
            </a:r>
            <a:r>
              <a:rPr lang="en-US" baseline="-25000">
                <a:latin typeface="Times New Roman" pitchFamily="18" charset="0"/>
                <a:sym typeface="Symbol" pitchFamily="18" charset="2"/>
              </a:rPr>
              <a:t>B</a:t>
            </a:r>
            <a:r>
              <a:rPr lang="en-US">
                <a:latin typeface="Times New Roman" pitchFamily="18" charset="0"/>
                <a:sym typeface="Symbol" pitchFamily="18" charset="2"/>
              </a:rPr>
              <a:t>), t&lt;&lt;Q</a:t>
            </a:r>
            <a:r>
              <a:rPr lang="en-US" baseline="30000">
                <a:latin typeface="Times New Roman" pitchFamily="18" charset="0"/>
                <a:sym typeface="Symbol" pitchFamily="18" charset="2"/>
              </a:rPr>
              <a:t>2</a:t>
            </a:r>
          </a:p>
        </p:txBody>
      </p:sp>
      <p:sp>
        <p:nvSpPr>
          <p:cNvPr id="6159" name="Text Box 53"/>
          <p:cNvSpPr txBox="1">
            <a:spLocks noChangeArrowheads="1"/>
          </p:cNvSpPr>
          <p:nvPr/>
        </p:nvSpPr>
        <p:spPr bwMode="auto">
          <a:xfrm>
            <a:off x="4572000" y="819150"/>
            <a:ext cx="4464050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>
                <a:latin typeface="Times New Roman" pitchFamily="18" charset="0"/>
              </a:rPr>
              <a:t> Q</a:t>
            </a:r>
            <a:r>
              <a:rPr lang="en-US" baseline="30000">
                <a:latin typeface="Times New Roman" pitchFamily="18" charset="0"/>
              </a:rPr>
              <a:t>2</a:t>
            </a:r>
            <a:r>
              <a:rPr lang="en-US">
                <a:latin typeface="Times New Roman" pitchFamily="18" charset="0"/>
              </a:rPr>
              <a:t>= - (e-e’)</a:t>
            </a:r>
            <a:r>
              <a:rPr lang="en-US" baseline="30000">
                <a:latin typeface="Times New Roman" pitchFamily="18" charset="0"/>
              </a:rPr>
              <a:t>2</a:t>
            </a:r>
          </a:p>
          <a:p>
            <a:pPr>
              <a:buFontTx/>
              <a:buChar char="•"/>
            </a:pPr>
            <a:r>
              <a:rPr lang="en-US">
                <a:latin typeface="Times New Roman" pitchFamily="18" charset="0"/>
              </a:rPr>
              <a:t> x</a:t>
            </a:r>
            <a:r>
              <a:rPr lang="en-US" baseline="-25000">
                <a:latin typeface="Times New Roman" pitchFamily="18" charset="0"/>
              </a:rPr>
              <a:t>B</a:t>
            </a:r>
            <a:r>
              <a:rPr lang="en-US">
                <a:latin typeface="Times New Roman" pitchFamily="18" charset="0"/>
              </a:rPr>
              <a:t> = Q</a:t>
            </a:r>
            <a:r>
              <a:rPr lang="en-US" baseline="30000">
                <a:latin typeface="Times New Roman" pitchFamily="18" charset="0"/>
              </a:rPr>
              <a:t>2</a:t>
            </a:r>
            <a:r>
              <a:rPr lang="en-US">
                <a:latin typeface="Times New Roman" pitchFamily="18" charset="0"/>
              </a:rPr>
              <a:t>/2M</a:t>
            </a:r>
            <a:r>
              <a:rPr lang="en-US">
                <a:latin typeface="Symbol" pitchFamily="18" charset="2"/>
              </a:rPr>
              <a:t>n   n</a:t>
            </a:r>
            <a:r>
              <a:rPr lang="en-US">
                <a:latin typeface="Times New Roman" pitchFamily="18" charset="0"/>
              </a:rPr>
              <a:t>=E</a:t>
            </a:r>
            <a:r>
              <a:rPr lang="en-US" baseline="-25000">
                <a:latin typeface="Times New Roman" pitchFamily="18" charset="0"/>
              </a:rPr>
              <a:t>e</a:t>
            </a:r>
            <a:r>
              <a:rPr lang="en-US">
                <a:latin typeface="Times New Roman" pitchFamily="18" charset="0"/>
              </a:rPr>
              <a:t>-E</a:t>
            </a:r>
            <a:r>
              <a:rPr lang="en-US" baseline="-25000">
                <a:latin typeface="Times New Roman" pitchFamily="18" charset="0"/>
              </a:rPr>
              <a:t>e’</a:t>
            </a:r>
          </a:p>
          <a:p>
            <a:pPr>
              <a:buFontTx/>
              <a:buChar char="•"/>
            </a:pPr>
            <a:endParaRPr lang="en-US">
              <a:latin typeface="Symbol" pitchFamily="18" charset="2"/>
            </a:endParaRPr>
          </a:p>
          <a:p>
            <a:pPr>
              <a:buFontTx/>
              <a:buChar char="•"/>
            </a:pPr>
            <a:r>
              <a:rPr lang="en-US">
                <a:latin typeface="Times New Roman" pitchFamily="18" charset="0"/>
              </a:rPr>
              <a:t> 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x+ξ, x-ξ  longitudinal momentum fractions</a:t>
            </a:r>
          </a:p>
          <a:p>
            <a:pPr>
              <a:buFontTx/>
              <a:buChar char="•"/>
            </a:pPr>
            <a:r>
              <a:rPr lang="en-US">
                <a:latin typeface="Times New Roman" pitchFamily="18" charset="0"/>
              </a:rPr>
              <a:t> t = (p-p’)</a:t>
            </a:r>
            <a:r>
              <a:rPr lang="en-US" baseline="30000">
                <a:latin typeface="Times New Roman" pitchFamily="18" charset="0"/>
              </a:rPr>
              <a:t>2</a:t>
            </a:r>
            <a:endParaRPr lang="en-US">
              <a:latin typeface="Times New Roman" pitchFamily="18" charset="0"/>
              <a:cs typeface="Times New Roman" pitchFamily="18" charset="0"/>
            </a:endParaRPr>
          </a:p>
          <a:p>
            <a:pPr>
              <a:buFontTx/>
              <a:buChar char="•"/>
            </a:pPr>
            <a:r>
              <a:rPr lang="en-US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>
                <a:latin typeface="Symbol" pitchFamily="18" charset="2"/>
                <a:cs typeface="Times New Roman" pitchFamily="18" charset="0"/>
              </a:rPr>
              <a:t>x </a:t>
            </a:r>
            <a:r>
              <a:rPr lang="en-US">
                <a:latin typeface="Symbol" pitchFamily="18" charset="2"/>
                <a:cs typeface="Times New Roman" pitchFamily="18" charset="0"/>
                <a:sym typeface="Symbol" pitchFamily="18" charset="2"/>
              </a:rPr>
              <a:t> </a:t>
            </a:r>
            <a:r>
              <a:rPr lang="en-US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x</a:t>
            </a:r>
            <a:r>
              <a:rPr lang="en-US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B</a:t>
            </a:r>
            <a:r>
              <a:rPr lang="en-US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/(2-x</a:t>
            </a:r>
            <a:r>
              <a:rPr lang="en-US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B</a:t>
            </a:r>
            <a:r>
              <a:rPr lang="en-US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)</a:t>
            </a:r>
          </a:p>
        </p:txBody>
      </p:sp>
      <p:grpSp>
        <p:nvGrpSpPr>
          <p:cNvPr id="6160" name="Group 54"/>
          <p:cNvGrpSpPr>
            <a:grpSpLocks/>
          </p:cNvGrpSpPr>
          <p:nvPr/>
        </p:nvGrpSpPr>
        <p:grpSpPr bwMode="auto">
          <a:xfrm>
            <a:off x="347663" y="5397500"/>
            <a:ext cx="5275262" cy="808038"/>
            <a:chOff x="853" y="3419"/>
            <a:chExt cx="3323" cy="509"/>
          </a:xfrm>
        </p:grpSpPr>
        <p:grpSp>
          <p:nvGrpSpPr>
            <p:cNvPr id="6174" name="Group 55"/>
            <p:cNvGrpSpPr>
              <a:grpSpLocks/>
            </p:cNvGrpSpPr>
            <p:nvPr/>
          </p:nvGrpSpPr>
          <p:grpSpPr bwMode="auto">
            <a:xfrm>
              <a:off x="853" y="3419"/>
              <a:ext cx="3323" cy="509"/>
              <a:chOff x="853" y="3419"/>
              <a:chExt cx="3323" cy="509"/>
            </a:xfrm>
          </p:grpSpPr>
          <p:grpSp>
            <p:nvGrpSpPr>
              <p:cNvPr id="6176" name="Group 56"/>
              <p:cNvGrpSpPr>
                <a:grpSpLocks/>
              </p:cNvGrpSpPr>
              <p:nvPr/>
            </p:nvGrpSpPr>
            <p:grpSpPr bwMode="auto">
              <a:xfrm>
                <a:off x="853" y="3419"/>
                <a:ext cx="3323" cy="509"/>
                <a:chOff x="853" y="3419"/>
                <a:chExt cx="3323" cy="509"/>
              </a:xfrm>
            </p:grpSpPr>
            <p:grpSp>
              <p:nvGrpSpPr>
                <p:cNvPr id="6178" name="Group 57"/>
                <p:cNvGrpSpPr>
                  <a:grpSpLocks/>
                </p:cNvGrpSpPr>
                <p:nvPr/>
              </p:nvGrpSpPr>
              <p:grpSpPr bwMode="auto">
                <a:xfrm>
                  <a:off x="853" y="3419"/>
                  <a:ext cx="3323" cy="509"/>
                  <a:chOff x="853" y="3419"/>
                  <a:chExt cx="3323" cy="509"/>
                </a:xfrm>
              </p:grpSpPr>
              <p:sp>
                <p:nvSpPr>
                  <p:cNvPr id="6180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3793" y="3531"/>
                    <a:ext cx="95" cy="23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r>
                      <a:rPr lang="en-US" sz="2400" b="0">
                        <a:solidFill>
                          <a:srgbClr val="000000"/>
                        </a:solidFill>
                        <a:latin typeface="Symbol" pitchFamily="18" charset="2"/>
                      </a:rPr>
                      <a:t>x</a:t>
                    </a:r>
                    <a:endParaRPr lang="en-US" sz="2400" b="0">
                      <a:latin typeface="Symbol" pitchFamily="18" charset="2"/>
                    </a:endParaRPr>
                  </a:p>
                </p:txBody>
              </p:sp>
              <p:grpSp>
                <p:nvGrpSpPr>
                  <p:cNvPr id="6181" name="Group 59"/>
                  <p:cNvGrpSpPr>
                    <a:grpSpLocks/>
                  </p:cNvGrpSpPr>
                  <p:nvPr/>
                </p:nvGrpSpPr>
                <p:grpSpPr bwMode="auto">
                  <a:xfrm>
                    <a:off x="853" y="3419"/>
                    <a:ext cx="3323" cy="509"/>
                    <a:chOff x="853" y="3419"/>
                    <a:chExt cx="3323" cy="509"/>
                  </a:xfrm>
                </p:grpSpPr>
                <p:grpSp>
                  <p:nvGrpSpPr>
                    <p:cNvPr id="6182" name="Group 6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53" y="3419"/>
                      <a:ext cx="3323" cy="509"/>
                      <a:chOff x="853" y="3419"/>
                      <a:chExt cx="3323" cy="509"/>
                    </a:xfrm>
                  </p:grpSpPr>
                  <p:grpSp>
                    <p:nvGrpSpPr>
                      <p:cNvPr id="6186" name="Group 61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853" y="3419"/>
                        <a:ext cx="3323" cy="509"/>
                        <a:chOff x="853" y="3419"/>
                        <a:chExt cx="3323" cy="509"/>
                      </a:xfrm>
                    </p:grpSpPr>
                    <p:grpSp>
                      <p:nvGrpSpPr>
                        <p:cNvPr id="6188" name="Group 62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853" y="3419"/>
                          <a:ext cx="3323" cy="494"/>
                          <a:chOff x="853" y="3419"/>
                          <a:chExt cx="3323" cy="494"/>
                        </a:xfrm>
                      </p:grpSpPr>
                      <p:sp>
                        <p:nvSpPr>
                          <p:cNvPr id="6193" name="Rectangle 63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4069" y="3419"/>
                            <a:ext cx="107" cy="384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 wrap="none" lIns="0" tIns="0" rIns="0" bIns="0">
                            <a:spAutoFit/>
                          </a:bodyPr>
                          <a:lstStyle/>
                          <a:p>
                            <a:r>
                              <a:rPr lang="en-US" sz="4000" b="0">
                                <a:solidFill>
                                  <a:srgbClr val="000000"/>
                                </a:solidFill>
                                <a:latin typeface="Symbol" pitchFamily="18" charset="2"/>
                              </a:rPr>
                              <a:t>]</a:t>
                            </a:r>
                            <a:endParaRPr lang="en-US" sz="2400" b="0">
                              <a:latin typeface="Symbol" pitchFamily="18" charset="2"/>
                            </a:endParaRPr>
                          </a:p>
                        </p:txBody>
                      </p:sp>
                      <p:sp>
                        <p:nvSpPr>
                          <p:cNvPr id="6194" name="Rectangle 64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3919" y="3550"/>
                            <a:ext cx="96" cy="230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 wrap="none" lIns="0" tIns="0" rIns="0" bIns="0">
                            <a:spAutoFit/>
                          </a:bodyPr>
                          <a:lstStyle/>
                          <a:p>
                            <a:r>
                              <a:rPr lang="en-US" sz="2400" b="0">
                                <a:solidFill>
                                  <a:srgbClr val="000000"/>
                                </a:solidFill>
                                <a:latin typeface="Times New Roman" pitchFamily="18" charset="0"/>
                              </a:rPr>
                              <a:t>0</a:t>
                            </a:r>
                            <a:endParaRPr lang="en-US" sz="2400" b="0">
                              <a:latin typeface="Symbol" pitchFamily="18" charset="2"/>
                            </a:endParaRPr>
                          </a:p>
                        </p:txBody>
                      </p:sp>
                      <p:sp>
                        <p:nvSpPr>
                          <p:cNvPr id="6195" name="Rectangle 65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3875" y="3550"/>
                            <a:ext cx="48" cy="230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 wrap="none" lIns="0" tIns="0" rIns="0" bIns="0">
                            <a:spAutoFit/>
                          </a:bodyPr>
                          <a:lstStyle/>
                          <a:p>
                            <a:r>
                              <a:rPr lang="en-US" sz="2400" b="0">
                                <a:solidFill>
                                  <a:srgbClr val="000000"/>
                                </a:solidFill>
                                <a:latin typeface="Times New Roman" pitchFamily="18" charset="0"/>
                              </a:rPr>
                              <a:t>,</a:t>
                            </a:r>
                            <a:endParaRPr lang="en-US" sz="2400" b="0">
                              <a:latin typeface="Symbol" pitchFamily="18" charset="2"/>
                            </a:endParaRPr>
                          </a:p>
                        </p:txBody>
                      </p:sp>
                      <p:sp>
                        <p:nvSpPr>
                          <p:cNvPr id="6196" name="Rectangle 66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3647" y="3550"/>
                            <a:ext cx="85" cy="230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 wrap="none" lIns="0" tIns="0" rIns="0" bIns="0">
                            <a:spAutoFit/>
                          </a:bodyPr>
                          <a:lstStyle/>
                          <a:p>
                            <a:r>
                              <a:rPr lang="en-US" sz="2400" b="0" i="1">
                                <a:solidFill>
                                  <a:srgbClr val="000000"/>
                                </a:solidFill>
                                <a:latin typeface="Times New Roman" pitchFamily="18" charset="0"/>
                              </a:rPr>
                              <a:t>x</a:t>
                            </a:r>
                            <a:endParaRPr lang="en-US" sz="2400" b="0">
                              <a:latin typeface="Symbol" pitchFamily="18" charset="2"/>
                            </a:endParaRPr>
                          </a:p>
                        </p:txBody>
                      </p:sp>
                      <p:grpSp>
                        <p:nvGrpSpPr>
                          <p:cNvPr id="6197" name="Group 67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853" y="3446"/>
                            <a:ext cx="2708" cy="467"/>
                            <a:chOff x="853" y="3446"/>
                            <a:chExt cx="2708" cy="467"/>
                          </a:xfrm>
                        </p:grpSpPr>
                        <p:sp>
                          <p:nvSpPr>
                            <p:cNvPr id="6198" name="Rectangle 68"/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3248" y="3531"/>
                              <a:ext cx="105" cy="230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noFill/>
                              <a:miter lim="800000"/>
                              <a:headEnd/>
                              <a:tailEnd/>
                            </a:ln>
                          </p:spPr>
                          <p:txBody>
                            <a:bodyPr wrap="none" lIns="0" tIns="0" rIns="0" bIns="0">
                              <a:spAutoFit/>
                            </a:bodyPr>
                            <a:lstStyle/>
                            <a:p>
                              <a:r>
                                <a:rPr lang="en-US" sz="2400" b="0">
                                  <a:solidFill>
                                    <a:srgbClr val="000000"/>
                                  </a:solidFill>
                                  <a:latin typeface="Symbol" pitchFamily="18" charset="2"/>
                                </a:rPr>
                                <a:t>+</a:t>
                              </a:r>
                              <a:endParaRPr lang="en-US" sz="2400" b="0">
                                <a:latin typeface="Symbol" pitchFamily="18" charset="2"/>
                              </a:endParaRPr>
                            </a:p>
                          </p:txBody>
                        </p:sp>
                        <p:sp>
                          <p:nvSpPr>
                            <p:cNvPr id="6199" name="Rectangle 69"/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2946" y="3531"/>
                              <a:ext cx="95" cy="230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noFill/>
                              <a:miter lim="800000"/>
                              <a:headEnd/>
                              <a:tailEnd/>
                            </a:ln>
                          </p:spPr>
                          <p:txBody>
                            <a:bodyPr wrap="none" lIns="0" tIns="0" rIns="0" bIns="0">
                              <a:spAutoFit/>
                            </a:bodyPr>
                            <a:lstStyle/>
                            <a:p>
                              <a:r>
                                <a:rPr lang="en-US" sz="2400" b="0">
                                  <a:solidFill>
                                    <a:srgbClr val="000000"/>
                                  </a:solidFill>
                                  <a:latin typeface="Symbol" pitchFamily="18" charset="2"/>
                                </a:rPr>
                                <a:t>x</a:t>
                              </a:r>
                              <a:endParaRPr lang="en-US" sz="2400" b="0">
                                <a:latin typeface="Symbol" pitchFamily="18" charset="2"/>
                              </a:endParaRPr>
                            </a:p>
                          </p:txBody>
                        </p:sp>
                        <p:sp>
                          <p:nvSpPr>
                            <p:cNvPr id="6200" name="Rectangle 70"/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3161" y="3550"/>
                              <a:ext cx="64" cy="230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noFill/>
                              <a:miter lim="800000"/>
                              <a:headEnd/>
                              <a:tailEnd/>
                            </a:ln>
                          </p:spPr>
                          <p:txBody>
                            <a:bodyPr wrap="none" lIns="0" tIns="0" rIns="0" bIns="0">
                              <a:spAutoFit/>
                            </a:bodyPr>
                            <a:lstStyle/>
                            <a:p>
                              <a:r>
                                <a:rPr lang="en-US" sz="2400" b="0">
                                  <a:solidFill>
                                    <a:srgbClr val="000000"/>
                                  </a:solidFill>
                                  <a:latin typeface="Times New Roman" pitchFamily="18" charset="0"/>
                                </a:rPr>
                                <a:t>)</a:t>
                              </a:r>
                              <a:endParaRPr lang="en-US" sz="2400" b="0">
                                <a:latin typeface="Symbol" pitchFamily="18" charset="2"/>
                              </a:endParaRPr>
                            </a:p>
                          </p:txBody>
                        </p:sp>
                        <p:sp>
                          <p:nvSpPr>
                            <p:cNvPr id="6201" name="Rectangle 71"/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3030" y="3550"/>
                              <a:ext cx="48" cy="230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noFill/>
                              <a:miter lim="800000"/>
                              <a:headEnd/>
                              <a:tailEnd/>
                            </a:ln>
                          </p:spPr>
                          <p:txBody>
                            <a:bodyPr wrap="none" lIns="0" tIns="0" rIns="0" bIns="0">
                              <a:spAutoFit/>
                            </a:bodyPr>
                            <a:lstStyle/>
                            <a:p>
                              <a:r>
                                <a:rPr lang="en-US" sz="2400" b="0">
                                  <a:solidFill>
                                    <a:srgbClr val="000000"/>
                                  </a:solidFill>
                                  <a:latin typeface="Times New Roman" pitchFamily="18" charset="0"/>
                                </a:rPr>
                                <a:t>,</a:t>
                              </a:r>
                              <a:endParaRPr lang="en-US" sz="2400" b="0">
                                <a:latin typeface="Symbol" pitchFamily="18" charset="2"/>
                              </a:endParaRPr>
                            </a:p>
                          </p:txBody>
                        </p:sp>
                        <p:sp>
                          <p:nvSpPr>
                            <p:cNvPr id="6202" name="Rectangle 72"/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2731" y="3550"/>
                              <a:ext cx="64" cy="230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noFill/>
                              <a:miter lim="800000"/>
                              <a:headEnd/>
                              <a:tailEnd/>
                            </a:ln>
                          </p:spPr>
                          <p:txBody>
                            <a:bodyPr wrap="none" lIns="0" tIns="0" rIns="0" bIns="0">
                              <a:spAutoFit/>
                            </a:bodyPr>
                            <a:lstStyle/>
                            <a:p>
                              <a:r>
                                <a:rPr lang="en-US" sz="2400" b="0">
                                  <a:solidFill>
                                    <a:srgbClr val="000000"/>
                                  </a:solidFill>
                                  <a:latin typeface="Times New Roman" pitchFamily="18" charset="0"/>
                                </a:rPr>
                                <a:t>(</a:t>
                              </a:r>
                              <a:endParaRPr lang="en-US" sz="2400" b="0">
                                <a:latin typeface="Symbol" pitchFamily="18" charset="2"/>
                              </a:endParaRPr>
                            </a:p>
                          </p:txBody>
                        </p:sp>
                        <p:sp>
                          <p:nvSpPr>
                            <p:cNvPr id="6203" name="Rectangle 73"/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3382" y="3550"/>
                              <a:ext cx="117" cy="230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noFill/>
                              <a:miter lim="800000"/>
                              <a:headEnd/>
                              <a:tailEnd/>
                            </a:ln>
                          </p:spPr>
                          <p:txBody>
                            <a:bodyPr wrap="none" lIns="0" tIns="0" rIns="0" bIns="0">
                              <a:spAutoFit/>
                            </a:bodyPr>
                            <a:lstStyle/>
                            <a:p>
                              <a:r>
                                <a:rPr lang="en-US" sz="2400" b="0" i="1">
                                  <a:solidFill>
                                    <a:srgbClr val="000000"/>
                                  </a:solidFill>
                                  <a:latin typeface="Times New Roman" pitchFamily="18" charset="0"/>
                                </a:rPr>
                                <a:t>E</a:t>
                              </a:r>
                              <a:endParaRPr lang="en-US" sz="2400" b="0">
                                <a:latin typeface="Symbol" pitchFamily="18" charset="2"/>
                              </a:endParaRPr>
                            </a:p>
                          </p:txBody>
                        </p:sp>
                        <p:sp>
                          <p:nvSpPr>
                            <p:cNvPr id="6204" name="Rectangle 74"/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2807" y="3550"/>
                              <a:ext cx="85" cy="230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noFill/>
                              <a:miter lim="800000"/>
                              <a:headEnd/>
                              <a:tailEnd/>
                            </a:ln>
                          </p:spPr>
                          <p:txBody>
                            <a:bodyPr wrap="none" lIns="0" tIns="0" rIns="0" bIns="0">
                              <a:spAutoFit/>
                            </a:bodyPr>
                            <a:lstStyle/>
                            <a:p>
                              <a:r>
                                <a:rPr lang="en-US" sz="2400" b="0" i="1">
                                  <a:solidFill>
                                    <a:srgbClr val="000000"/>
                                  </a:solidFill>
                                  <a:latin typeface="Times New Roman" pitchFamily="18" charset="0"/>
                                </a:rPr>
                                <a:t>x</a:t>
                              </a:r>
                              <a:endParaRPr lang="en-US" sz="2400" b="0">
                                <a:latin typeface="Symbol" pitchFamily="18" charset="2"/>
                              </a:endParaRPr>
                            </a:p>
                          </p:txBody>
                        </p:sp>
                        <p:sp>
                          <p:nvSpPr>
                            <p:cNvPr id="6205" name="Rectangle 75"/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3505" y="3538"/>
                              <a:ext cx="56" cy="134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noFill/>
                              <a:miter lim="800000"/>
                              <a:headEnd/>
                              <a:tailEnd/>
                            </a:ln>
                          </p:spPr>
                          <p:txBody>
                            <a:bodyPr wrap="none" lIns="0" tIns="0" rIns="0" bIns="0">
                              <a:spAutoFit/>
                            </a:bodyPr>
                            <a:lstStyle/>
                            <a:p>
                              <a:r>
                                <a:rPr lang="en-US" sz="1400" b="0" i="1">
                                  <a:solidFill>
                                    <a:srgbClr val="000000"/>
                                  </a:solidFill>
                                  <a:latin typeface="Times New Roman" pitchFamily="18" charset="0"/>
                                </a:rPr>
                                <a:t>q</a:t>
                              </a:r>
                              <a:endParaRPr lang="en-US" sz="2400" b="0">
                                <a:latin typeface="Symbol" pitchFamily="18" charset="2"/>
                              </a:endParaRPr>
                            </a:p>
                          </p:txBody>
                        </p:sp>
                        <p:grpSp>
                          <p:nvGrpSpPr>
                            <p:cNvPr id="6206" name="Group 76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853" y="3446"/>
                              <a:ext cx="1862" cy="467"/>
                              <a:chOff x="853" y="3446"/>
                              <a:chExt cx="1862" cy="467"/>
                            </a:xfrm>
                          </p:grpSpPr>
                          <p:grpSp>
                            <p:nvGrpSpPr>
                              <p:cNvPr id="6207" name="Group 77"/>
                              <p:cNvGrpSpPr>
                                <a:grpSpLocks/>
                              </p:cNvGrpSpPr>
                              <p:nvPr/>
                            </p:nvGrpSpPr>
                            <p:grpSpPr bwMode="auto">
                              <a:xfrm>
                                <a:off x="1969" y="3446"/>
                                <a:ext cx="746" cy="467"/>
                                <a:chOff x="1969" y="3446"/>
                                <a:chExt cx="746" cy="467"/>
                              </a:xfrm>
                            </p:grpSpPr>
                            <p:sp>
                              <p:nvSpPr>
                                <p:cNvPr id="6215" name="Rectangle 78"/>
                                <p:cNvSpPr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2106" y="3507"/>
                                  <a:ext cx="79" cy="346"/>
                                </a:xfrm>
                                <a:prstGeom prst="rect">
                                  <a:avLst/>
                                </a:prstGeom>
                                <a:noFill/>
                                <a:ln w="9525">
                                  <a:noFill/>
                                  <a:miter lim="800000"/>
                                  <a:headEnd/>
                                  <a:tailEnd/>
                                </a:ln>
                              </p:spPr>
                              <p:txBody>
                                <a:bodyPr wrap="none" lIns="0" tIns="0" rIns="0" bIns="0">
                                  <a:spAutoFit/>
                                </a:bodyPr>
                                <a:lstStyle/>
                                <a:p>
                                  <a:r>
                                    <a:rPr lang="en-US" sz="3600" b="0">
                                      <a:solidFill>
                                        <a:srgbClr val="000000"/>
                                      </a:solidFill>
                                      <a:latin typeface="Symbol" pitchFamily="18" charset="2"/>
                                    </a:rPr>
                                    <a:t>ò</a:t>
                                  </a:r>
                                  <a:endParaRPr lang="en-US" sz="2400" b="0">
                                    <a:latin typeface="Symbol" pitchFamily="18" charset="2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6216" name="Rectangle 79"/>
                                <p:cNvSpPr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1971" y="3683"/>
                                  <a:ext cx="96" cy="230"/>
                                </a:xfrm>
                                <a:prstGeom prst="rect">
                                  <a:avLst/>
                                </a:prstGeom>
                                <a:noFill/>
                                <a:ln w="9525">
                                  <a:noFill/>
                                  <a:miter lim="800000"/>
                                  <a:headEnd/>
                                  <a:tailEnd/>
                                </a:ln>
                              </p:spPr>
                              <p:txBody>
                                <a:bodyPr wrap="none" lIns="0" tIns="0" rIns="0" bIns="0">
                                  <a:spAutoFit/>
                                </a:bodyPr>
                                <a:lstStyle/>
                                <a:p>
                                  <a:r>
                                    <a:rPr lang="en-US" sz="2400" b="0">
                                      <a:solidFill>
                                        <a:srgbClr val="000000"/>
                                      </a:solidFill>
                                      <a:latin typeface="Times New Roman" pitchFamily="18" charset="0"/>
                                    </a:rPr>
                                    <a:t>2</a:t>
                                  </a:r>
                                  <a:endParaRPr lang="en-US" sz="2400" b="0">
                                    <a:latin typeface="Symbol" pitchFamily="18" charset="2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6217" name="Rectangle 80"/>
                                <p:cNvSpPr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1969" y="3446"/>
                                  <a:ext cx="96" cy="230"/>
                                </a:xfrm>
                                <a:prstGeom prst="rect">
                                  <a:avLst/>
                                </a:prstGeom>
                                <a:noFill/>
                                <a:ln w="9525">
                                  <a:noFill/>
                                  <a:miter lim="800000"/>
                                  <a:headEnd/>
                                  <a:tailEnd/>
                                </a:ln>
                              </p:spPr>
                              <p:txBody>
                                <a:bodyPr wrap="none" lIns="0" tIns="0" rIns="0" bIns="0">
                                  <a:spAutoFit/>
                                </a:bodyPr>
                                <a:lstStyle/>
                                <a:p>
                                  <a:r>
                                    <a:rPr lang="en-US" sz="2400" b="0">
                                      <a:solidFill>
                                        <a:srgbClr val="000000"/>
                                      </a:solidFill>
                                      <a:latin typeface="Times New Roman" pitchFamily="18" charset="0"/>
                                    </a:rPr>
                                    <a:t>1</a:t>
                                  </a:r>
                                  <a:endParaRPr lang="en-US" sz="2400" b="0">
                                    <a:latin typeface="Symbol" pitchFamily="18" charset="2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6218" name="Rectangle 81"/>
                                <p:cNvSpPr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2504" y="3550"/>
                                  <a:ext cx="139" cy="230"/>
                                </a:xfrm>
                                <a:prstGeom prst="rect">
                                  <a:avLst/>
                                </a:prstGeom>
                                <a:noFill/>
                                <a:ln w="9525">
                                  <a:noFill/>
                                  <a:miter lim="800000"/>
                                  <a:headEnd/>
                                  <a:tailEnd/>
                                </a:ln>
                              </p:spPr>
                              <p:txBody>
                                <a:bodyPr wrap="none" lIns="0" tIns="0" rIns="0" bIns="0">
                                  <a:spAutoFit/>
                                </a:bodyPr>
                                <a:lstStyle/>
                                <a:p>
                                  <a:r>
                                    <a:rPr lang="en-US" sz="2400" b="0" i="1">
                                      <a:solidFill>
                                        <a:srgbClr val="000000"/>
                                      </a:solidFill>
                                      <a:latin typeface="Times New Roman" pitchFamily="18" charset="0"/>
                                    </a:rPr>
                                    <a:t>H</a:t>
                                  </a:r>
                                  <a:endParaRPr lang="en-US" sz="2400" b="0">
                                    <a:latin typeface="Symbol" pitchFamily="18" charset="2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6219" name="Rectangle 82"/>
                                <p:cNvSpPr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2213" y="3550"/>
                                  <a:ext cx="266" cy="230"/>
                                </a:xfrm>
                                <a:prstGeom prst="rect">
                                  <a:avLst/>
                                </a:prstGeom>
                                <a:noFill/>
                                <a:ln w="9525">
                                  <a:noFill/>
                                  <a:miter lim="800000"/>
                                  <a:headEnd/>
                                  <a:tailEnd/>
                                </a:ln>
                              </p:spPr>
                              <p:txBody>
                                <a:bodyPr wrap="none" lIns="0" tIns="0" rIns="0" bIns="0">
                                  <a:spAutoFit/>
                                </a:bodyPr>
                                <a:lstStyle/>
                                <a:p>
                                  <a:r>
                                    <a:rPr lang="en-US" sz="2400" b="0" i="1">
                                      <a:solidFill>
                                        <a:srgbClr val="000000"/>
                                      </a:solidFill>
                                      <a:latin typeface="Times New Roman" pitchFamily="18" charset="0"/>
                                    </a:rPr>
                                    <a:t>xdx</a:t>
                                  </a:r>
                                  <a:endParaRPr lang="en-US" sz="2400" b="0">
                                    <a:latin typeface="Symbol" pitchFamily="18" charset="2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6220" name="Rectangle 83"/>
                                <p:cNvSpPr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2659" y="3538"/>
                                  <a:ext cx="56" cy="134"/>
                                </a:xfrm>
                                <a:prstGeom prst="rect">
                                  <a:avLst/>
                                </a:prstGeom>
                                <a:noFill/>
                                <a:ln w="9525">
                                  <a:noFill/>
                                  <a:miter lim="800000"/>
                                  <a:headEnd/>
                                  <a:tailEnd/>
                                </a:ln>
                              </p:spPr>
                              <p:txBody>
                                <a:bodyPr wrap="none" lIns="0" tIns="0" rIns="0" bIns="0">
                                  <a:spAutoFit/>
                                </a:bodyPr>
                                <a:lstStyle/>
                                <a:p>
                                  <a:r>
                                    <a:rPr lang="en-US" sz="1400" b="0" i="1">
                                      <a:solidFill>
                                        <a:srgbClr val="000000"/>
                                      </a:solidFill>
                                      <a:latin typeface="Times New Roman" pitchFamily="18" charset="0"/>
                                    </a:rPr>
                                    <a:t>q</a:t>
                                  </a:r>
                                  <a:endParaRPr lang="en-US" sz="2400" b="0">
                                    <a:latin typeface="Symbol" pitchFamily="18" charset="2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6208" name="Group 84"/>
                              <p:cNvGrpSpPr>
                                <a:grpSpLocks/>
                              </p:cNvGrpSpPr>
                              <p:nvPr/>
                            </p:nvGrpSpPr>
                            <p:grpSpPr bwMode="auto">
                              <a:xfrm>
                                <a:off x="853" y="3446"/>
                                <a:ext cx="1097" cy="467"/>
                                <a:chOff x="853" y="3446"/>
                                <a:chExt cx="1097" cy="467"/>
                              </a:xfrm>
                            </p:grpSpPr>
                            <p:sp>
                              <p:nvSpPr>
                                <p:cNvPr id="6209" name="Rectangle 85"/>
                                <p:cNvSpPr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1346" y="3531"/>
                                  <a:ext cx="604" cy="230"/>
                                </a:xfrm>
                                <a:prstGeom prst="rect">
                                  <a:avLst/>
                                </a:prstGeom>
                                <a:noFill/>
                                <a:ln w="9525">
                                  <a:noFill/>
                                  <a:miter lim="800000"/>
                                  <a:headEnd/>
                                  <a:tailEnd/>
                                </a:ln>
                              </p:spPr>
                              <p:txBody>
                                <a:bodyPr wrap="none" lIns="0" tIns="0" rIns="0" bIns="0">
                                  <a:spAutoFit/>
                                </a:bodyPr>
                                <a:lstStyle/>
                                <a:p>
                                  <a:r>
                                    <a:rPr lang="en-US" sz="2400" b="0">
                                      <a:solidFill>
                                        <a:srgbClr val="000000"/>
                                      </a:solidFill>
                                      <a:latin typeface="Symbol" pitchFamily="18" charset="2"/>
                                    </a:rPr>
                                    <a:t>- </a:t>
                                  </a:r>
                                  <a:r>
                                    <a:rPr lang="en-US" sz="2400" b="0" i="1">
                                      <a:solidFill>
                                        <a:srgbClr val="000000"/>
                                      </a:solidFill>
                                      <a:latin typeface="Times New Roman" pitchFamily="18" charset="0"/>
                                    </a:rPr>
                                    <a:t>J</a:t>
                                  </a:r>
                                  <a:r>
                                    <a:rPr lang="en-US" sz="2400" b="0" i="1" baseline="30000">
                                      <a:solidFill>
                                        <a:srgbClr val="000000"/>
                                      </a:solidFill>
                                      <a:latin typeface="Times New Roman" pitchFamily="18" charset="0"/>
                                    </a:rPr>
                                    <a:t>G</a:t>
                                  </a:r>
                                  <a:r>
                                    <a:rPr lang="en-US" sz="2400" b="0" i="1">
                                      <a:solidFill>
                                        <a:srgbClr val="000000"/>
                                      </a:solidFill>
                                      <a:latin typeface="Times New Roman" pitchFamily="18" charset="0"/>
                                    </a:rPr>
                                    <a:t> = </a:t>
                                  </a:r>
                                  <a:r>
                                    <a:rPr lang="en-US" sz="2400" b="0">
                                      <a:solidFill>
                                        <a:srgbClr val="000000"/>
                                      </a:solidFill>
                                      <a:latin typeface="Times New Roman" pitchFamily="18" charset="0"/>
                                    </a:rPr>
                                    <a:t> </a:t>
                                  </a:r>
                                  <a:endParaRPr lang="en-US" sz="2400" b="0">
                                    <a:latin typeface="Times New Roman" pitchFamily="18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6210" name="Rectangle 86"/>
                                <p:cNvSpPr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1073" y="3531"/>
                                  <a:ext cx="105" cy="230"/>
                                </a:xfrm>
                                <a:prstGeom prst="rect">
                                  <a:avLst/>
                                </a:prstGeom>
                                <a:noFill/>
                                <a:ln w="9525">
                                  <a:noFill/>
                                  <a:miter lim="800000"/>
                                  <a:headEnd/>
                                  <a:tailEnd/>
                                </a:ln>
                              </p:spPr>
                              <p:txBody>
                                <a:bodyPr wrap="none" lIns="0" tIns="0" rIns="0" bIns="0">
                                  <a:spAutoFit/>
                                </a:bodyPr>
                                <a:lstStyle/>
                                <a:p>
                                  <a:r>
                                    <a:rPr lang="en-US" sz="2400" b="0">
                                      <a:solidFill>
                                        <a:srgbClr val="000000"/>
                                      </a:solidFill>
                                      <a:latin typeface="Symbol" pitchFamily="18" charset="2"/>
                                    </a:rPr>
                                    <a:t>=</a:t>
                                  </a:r>
                                  <a:endParaRPr lang="en-US" sz="2400" b="0">
                                    <a:latin typeface="Symbol" pitchFamily="18" charset="2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6211" name="Rectangle 87"/>
                                <p:cNvSpPr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1225" y="3683"/>
                                  <a:ext cx="96" cy="230"/>
                                </a:xfrm>
                                <a:prstGeom prst="rect">
                                  <a:avLst/>
                                </a:prstGeom>
                                <a:noFill/>
                                <a:ln w="9525">
                                  <a:noFill/>
                                  <a:miter lim="800000"/>
                                  <a:headEnd/>
                                  <a:tailEnd/>
                                </a:ln>
                              </p:spPr>
                              <p:txBody>
                                <a:bodyPr wrap="none" lIns="0" tIns="0" rIns="0" bIns="0">
                                  <a:spAutoFit/>
                                </a:bodyPr>
                                <a:lstStyle/>
                                <a:p>
                                  <a:r>
                                    <a:rPr lang="en-US" sz="2400" b="0">
                                      <a:solidFill>
                                        <a:srgbClr val="000000"/>
                                      </a:solidFill>
                                      <a:latin typeface="Times New Roman" pitchFamily="18" charset="0"/>
                                    </a:rPr>
                                    <a:t>2</a:t>
                                  </a:r>
                                  <a:endParaRPr lang="en-US" sz="2400" b="0">
                                    <a:latin typeface="Symbol" pitchFamily="18" charset="2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6212" name="Rectangle 88"/>
                                <p:cNvSpPr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1222" y="3446"/>
                                  <a:ext cx="96" cy="230"/>
                                </a:xfrm>
                                <a:prstGeom prst="rect">
                                  <a:avLst/>
                                </a:prstGeom>
                                <a:noFill/>
                                <a:ln w="9525">
                                  <a:noFill/>
                                  <a:miter lim="800000"/>
                                  <a:headEnd/>
                                  <a:tailEnd/>
                                </a:ln>
                              </p:spPr>
                              <p:txBody>
                                <a:bodyPr wrap="none" lIns="0" tIns="0" rIns="0" bIns="0">
                                  <a:spAutoFit/>
                                </a:bodyPr>
                                <a:lstStyle/>
                                <a:p>
                                  <a:r>
                                    <a:rPr lang="en-US" sz="2400" b="0">
                                      <a:solidFill>
                                        <a:srgbClr val="000000"/>
                                      </a:solidFill>
                                      <a:latin typeface="Times New Roman" pitchFamily="18" charset="0"/>
                                    </a:rPr>
                                    <a:t>1</a:t>
                                  </a:r>
                                  <a:endParaRPr lang="en-US" sz="2400" b="0">
                                    <a:latin typeface="Symbol" pitchFamily="18" charset="2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6213" name="Rectangle 89"/>
                                <p:cNvSpPr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853" y="3550"/>
                                  <a:ext cx="85" cy="230"/>
                                </a:xfrm>
                                <a:prstGeom prst="rect">
                                  <a:avLst/>
                                </a:prstGeom>
                                <a:noFill/>
                                <a:ln w="9525">
                                  <a:noFill/>
                                  <a:miter lim="800000"/>
                                  <a:headEnd/>
                                  <a:tailEnd/>
                                </a:ln>
                              </p:spPr>
                              <p:txBody>
                                <a:bodyPr wrap="none" lIns="0" tIns="0" rIns="0" bIns="0">
                                  <a:spAutoFit/>
                                </a:bodyPr>
                                <a:lstStyle/>
                                <a:p>
                                  <a:r>
                                    <a:rPr lang="en-US" sz="2400" b="0" i="1">
                                      <a:solidFill>
                                        <a:srgbClr val="000000"/>
                                      </a:solidFill>
                                      <a:latin typeface="Times New Roman" pitchFamily="18" charset="0"/>
                                    </a:rPr>
                                    <a:t>J</a:t>
                                  </a:r>
                                  <a:endParaRPr lang="en-US" sz="2400" b="0">
                                    <a:latin typeface="Symbol" pitchFamily="18" charset="2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6214" name="Rectangle 90"/>
                                <p:cNvSpPr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961" y="3538"/>
                                  <a:ext cx="56" cy="134"/>
                                </a:xfrm>
                                <a:prstGeom prst="rect">
                                  <a:avLst/>
                                </a:prstGeom>
                                <a:noFill/>
                                <a:ln w="9525">
                                  <a:noFill/>
                                  <a:miter lim="800000"/>
                                  <a:headEnd/>
                                  <a:tailEnd/>
                                </a:ln>
                              </p:spPr>
                              <p:txBody>
                                <a:bodyPr wrap="none" lIns="0" tIns="0" rIns="0" bIns="0">
                                  <a:spAutoFit/>
                                </a:bodyPr>
                                <a:lstStyle/>
                                <a:p>
                                  <a:r>
                                    <a:rPr lang="en-US" sz="1400" b="0" i="1">
                                      <a:solidFill>
                                        <a:srgbClr val="000000"/>
                                      </a:solidFill>
                                      <a:latin typeface="Times New Roman" pitchFamily="18" charset="0"/>
                                    </a:rPr>
                                    <a:t>q</a:t>
                                  </a:r>
                                  <a:endParaRPr lang="en-US" sz="2400" b="0">
                                    <a:latin typeface="Symbol" pitchFamily="18" charset="2"/>
                                  </a:endParaRPr>
                                </a:p>
                              </p:txBody>
                            </p:sp>
                          </p:grpSp>
                        </p:grpSp>
                      </p:grpSp>
                    </p:grpSp>
                    <p:sp>
                      <p:nvSpPr>
                        <p:cNvPr id="6189" name="Line 91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1211" y="3658"/>
                          <a:ext cx="105" cy="0"/>
                        </a:xfrm>
                        <a:prstGeom prst="line">
                          <a:avLst/>
                        </a:prstGeom>
                        <a:noFill/>
                        <a:ln w="1270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6190" name="Rectangle 92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454" y="3419"/>
                          <a:ext cx="107" cy="384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 wrap="none" lIns="0" tIns="0" rIns="0" bIns="0">
                          <a:spAutoFit/>
                        </a:bodyPr>
                        <a:lstStyle/>
                        <a:p>
                          <a:r>
                            <a:rPr lang="en-US" sz="4000" b="0">
                              <a:solidFill>
                                <a:srgbClr val="000000"/>
                              </a:solidFill>
                              <a:latin typeface="Symbol" pitchFamily="18" charset="2"/>
                            </a:rPr>
                            <a:t>[</a:t>
                          </a:r>
                          <a:endParaRPr lang="en-US" sz="2400" b="0">
                            <a:latin typeface="Symbol" pitchFamily="18" charset="2"/>
                          </a:endParaRPr>
                        </a:p>
                      </p:txBody>
                    </p:sp>
                    <p:sp>
                      <p:nvSpPr>
                        <p:cNvPr id="6191" name="Rectangle 9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116" y="3421"/>
                          <a:ext cx="56" cy="134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 wrap="none" lIns="0" tIns="0" rIns="0" bIns="0">
                          <a:spAutoFit/>
                        </a:bodyPr>
                        <a:lstStyle/>
                        <a:p>
                          <a:r>
                            <a:rPr lang="en-US" sz="1400" b="0">
                              <a:solidFill>
                                <a:srgbClr val="000000"/>
                              </a:solidFill>
                              <a:latin typeface="Times New Roman" pitchFamily="18" charset="0"/>
                            </a:rPr>
                            <a:t>1</a:t>
                          </a:r>
                          <a:endParaRPr lang="en-US" sz="2400" b="0">
                            <a:latin typeface="Symbol" pitchFamily="18" charset="2"/>
                          </a:endParaRPr>
                        </a:p>
                      </p:txBody>
                    </p:sp>
                    <p:sp>
                      <p:nvSpPr>
                        <p:cNvPr id="6192" name="Rectangle 9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146" y="3794"/>
                          <a:ext cx="56" cy="134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 wrap="none" lIns="0" tIns="0" rIns="0" bIns="0">
                          <a:spAutoFit/>
                        </a:bodyPr>
                        <a:lstStyle/>
                        <a:p>
                          <a:r>
                            <a:rPr lang="en-US" sz="1400" b="0">
                              <a:solidFill>
                                <a:srgbClr val="000000"/>
                              </a:solidFill>
                              <a:latin typeface="Times New Roman" pitchFamily="18" charset="0"/>
                            </a:rPr>
                            <a:t>1</a:t>
                          </a:r>
                          <a:endParaRPr lang="en-US" sz="2400" b="0">
                            <a:latin typeface="Symbol" pitchFamily="18" charset="2"/>
                          </a:endParaRPr>
                        </a:p>
                      </p:txBody>
                    </p:sp>
                  </p:grpSp>
                  <p:sp>
                    <p:nvSpPr>
                      <p:cNvPr id="6187" name="Line 95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959" y="3658"/>
                        <a:ext cx="106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fr-FR"/>
                      </a:p>
                    </p:txBody>
                  </p:sp>
                </p:grpSp>
                <p:sp>
                  <p:nvSpPr>
                    <p:cNvPr id="6183" name="Rectangle 9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098" y="3785"/>
                      <a:ext cx="61" cy="134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r>
                        <a:rPr lang="en-US" sz="1400" b="0">
                          <a:solidFill>
                            <a:srgbClr val="000000"/>
                          </a:solidFill>
                          <a:latin typeface="Symbol" pitchFamily="18" charset="2"/>
                        </a:rPr>
                        <a:t>-</a:t>
                      </a:r>
                      <a:endParaRPr lang="en-US" sz="2400" b="0">
                        <a:latin typeface="Symbol" pitchFamily="18" charset="2"/>
                      </a:endParaRPr>
                    </a:p>
                  </p:txBody>
                </p:sp>
                <p:sp>
                  <p:nvSpPr>
                    <p:cNvPr id="6184" name="Rectangle 9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05" y="3550"/>
                      <a:ext cx="64" cy="23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r>
                        <a:rPr lang="en-US" sz="2400" b="0">
                          <a:solidFill>
                            <a:srgbClr val="000000"/>
                          </a:solidFill>
                          <a:latin typeface="Times New Roman" pitchFamily="18" charset="0"/>
                        </a:rPr>
                        <a:t>)</a:t>
                      </a:r>
                      <a:endParaRPr lang="en-US" sz="2400" b="0">
                        <a:latin typeface="Symbol" pitchFamily="18" charset="2"/>
                      </a:endParaRPr>
                    </a:p>
                  </p:txBody>
                </p:sp>
                <p:sp>
                  <p:nvSpPr>
                    <p:cNvPr id="6185" name="Rectangle 9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74" y="3550"/>
                      <a:ext cx="96" cy="23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r>
                        <a:rPr lang="en-US" sz="2400" b="0">
                          <a:solidFill>
                            <a:srgbClr val="000000"/>
                          </a:solidFill>
                          <a:latin typeface="Times New Roman" pitchFamily="18" charset="0"/>
                        </a:rPr>
                        <a:t>0</a:t>
                      </a:r>
                      <a:endParaRPr lang="en-US" sz="2400" b="0">
                        <a:latin typeface="Symbol" pitchFamily="18" charset="2"/>
                      </a:endParaRPr>
                    </a:p>
                  </p:txBody>
                </p:sp>
              </p:grpSp>
            </p:grpSp>
            <p:sp>
              <p:nvSpPr>
                <p:cNvPr id="6179" name="Rectangle 99"/>
                <p:cNvSpPr>
                  <a:spLocks noChangeArrowheads="1"/>
                </p:cNvSpPr>
                <p:nvPr/>
              </p:nvSpPr>
              <p:spPr bwMode="auto">
                <a:xfrm>
                  <a:off x="3728" y="3550"/>
                  <a:ext cx="48" cy="2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2400" b="0">
                      <a:solidFill>
                        <a:srgbClr val="000000"/>
                      </a:solidFill>
                      <a:latin typeface="Times New Roman" pitchFamily="18" charset="0"/>
                    </a:rPr>
                    <a:t>,</a:t>
                  </a:r>
                  <a:endParaRPr lang="en-US" sz="2400" b="0">
                    <a:latin typeface="Symbol" pitchFamily="18" charset="2"/>
                  </a:endParaRPr>
                </a:p>
              </p:txBody>
            </p:sp>
          </p:grpSp>
          <p:sp>
            <p:nvSpPr>
              <p:cNvPr id="6177" name="Rectangle 100"/>
              <p:cNvSpPr>
                <a:spLocks noChangeArrowheads="1"/>
              </p:cNvSpPr>
              <p:nvPr/>
            </p:nvSpPr>
            <p:spPr bwMode="auto">
              <a:xfrm>
                <a:off x="2883" y="3550"/>
                <a:ext cx="48" cy="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400" b="0">
                    <a:solidFill>
                      <a:srgbClr val="000000"/>
                    </a:solidFill>
                    <a:latin typeface="Times New Roman" pitchFamily="18" charset="0"/>
                  </a:rPr>
                  <a:t>,</a:t>
                </a:r>
                <a:endParaRPr lang="en-US" sz="2400" b="0">
                  <a:latin typeface="Symbol" pitchFamily="18" charset="2"/>
                </a:endParaRPr>
              </a:p>
            </p:txBody>
          </p:sp>
        </p:grpSp>
        <p:sp>
          <p:nvSpPr>
            <p:cNvPr id="6175" name="Rectangle 101"/>
            <p:cNvSpPr>
              <a:spLocks noChangeArrowheads="1"/>
            </p:cNvSpPr>
            <p:nvPr/>
          </p:nvSpPr>
          <p:spPr bwMode="auto">
            <a:xfrm>
              <a:off x="3576" y="3550"/>
              <a:ext cx="64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400" b="0">
                  <a:solidFill>
                    <a:srgbClr val="000000"/>
                  </a:solidFill>
                  <a:latin typeface="Times New Roman" pitchFamily="18" charset="0"/>
                </a:rPr>
                <a:t>(</a:t>
              </a:r>
              <a:endParaRPr lang="en-US" sz="2400" b="0">
                <a:latin typeface="Symbol" pitchFamily="18" charset="2"/>
              </a:endParaRPr>
            </a:p>
          </p:txBody>
        </p:sp>
      </p:grpSp>
      <p:sp>
        <p:nvSpPr>
          <p:cNvPr id="6161" name="Rectangle 102"/>
          <p:cNvSpPr>
            <a:spLocks noChangeArrowheads="1"/>
          </p:cNvSpPr>
          <p:nvPr/>
        </p:nvSpPr>
        <p:spPr bwMode="auto">
          <a:xfrm>
            <a:off x="379413" y="5013325"/>
            <a:ext cx="4557712" cy="304800"/>
          </a:xfrm>
          <a:prstGeom prst="rect">
            <a:avLst/>
          </a:prstGeom>
          <a:solidFill>
            <a:srgbClr val="00FFFF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Times New Roman" pitchFamily="18" charset="0"/>
              </a:rPr>
              <a:t>Quark angular momentum</a:t>
            </a:r>
            <a:r>
              <a:rPr lang="en-US" sz="2000">
                <a:solidFill>
                  <a:srgbClr val="000000"/>
                </a:solidFill>
                <a:latin typeface="Times New Roman" pitchFamily="18" charset="0"/>
              </a:rPr>
              <a:t> (Ji’s sum rule)</a:t>
            </a:r>
            <a:endParaRPr lang="en-US" sz="2000">
              <a:latin typeface="Times New Roman" pitchFamily="18" charset="0"/>
            </a:endParaRPr>
          </a:p>
        </p:txBody>
      </p:sp>
      <p:sp>
        <p:nvSpPr>
          <p:cNvPr id="6162" name="Text Box 103"/>
          <p:cNvSpPr txBox="1">
            <a:spLocks noChangeArrowheads="1"/>
          </p:cNvSpPr>
          <p:nvPr/>
        </p:nvSpPr>
        <p:spPr bwMode="auto">
          <a:xfrm>
            <a:off x="3275013" y="6118225"/>
            <a:ext cx="229393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latin typeface="Times New Roman" pitchFamily="18" charset="0"/>
              </a:rPr>
              <a:t>X. Ji, Phy.Rev.Lett.78,610(1997)  </a:t>
            </a:r>
          </a:p>
        </p:txBody>
      </p:sp>
      <p:sp>
        <p:nvSpPr>
          <p:cNvPr id="6163" name="Text Box 104"/>
          <p:cNvSpPr txBox="1">
            <a:spLocks noChangeArrowheads="1"/>
          </p:cNvSpPr>
          <p:nvPr/>
        </p:nvSpPr>
        <p:spPr bwMode="auto">
          <a:xfrm>
            <a:off x="4699000" y="2997200"/>
            <a:ext cx="2089150" cy="7794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 New Roman" pitchFamily="18" charset="0"/>
              </a:rPr>
              <a:t>Vector:</a:t>
            </a:r>
            <a:r>
              <a:rPr lang="en-US" b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en-US">
                <a:solidFill>
                  <a:srgbClr val="0000FF"/>
                </a:solidFill>
                <a:latin typeface="Times New Roman" pitchFamily="18" charset="0"/>
              </a:rPr>
              <a:t>H (x,</a:t>
            </a:r>
            <a:r>
              <a:rPr lang="el-GR">
                <a:solidFill>
                  <a:srgbClr val="0000FF"/>
                </a:solidFill>
                <a:latin typeface="Times New Roman" pitchFamily="18" charset="0"/>
              </a:rPr>
              <a:t>ξ</a:t>
            </a:r>
            <a:r>
              <a:rPr lang="en-US">
                <a:solidFill>
                  <a:srgbClr val="0000FF"/>
                </a:solidFill>
                <a:latin typeface="Times New Roman" pitchFamily="18" charset="0"/>
              </a:rPr>
              <a:t>,t)</a:t>
            </a:r>
          </a:p>
          <a:p>
            <a:pPr>
              <a:spcBef>
                <a:spcPct val="50000"/>
              </a:spcBef>
            </a:pPr>
            <a:r>
              <a:rPr lang="en-US">
                <a:latin typeface="Times New Roman" pitchFamily="18" charset="0"/>
              </a:rPr>
              <a:t>Tensor:</a:t>
            </a:r>
            <a:r>
              <a:rPr lang="en-US" b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en-US">
                <a:solidFill>
                  <a:srgbClr val="FF0000"/>
                </a:solidFill>
                <a:latin typeface="Times New Roman" pitchFamily="18" charset="0"/>
              </a:rPr>
              <a:t>E (x,</a:t>
            </a:r>
            <a:r>
              <a:rPr lang="el-GR">
                <a:solidFill>
                  <a:srgbClr val="FF0000"/>
                </a:solidFill>
                <a:latin typeface="Times New Roman" pitchFamily="18" charset="0"/>
              </a:rPr>
              <a:t>ξ</a:t>
            </a:r>
            <a:r>
              <a:rPr lang="en-US">
                <a:solidFill>
                  <a:srgbClr val="FF0000"/>
                </a:solidFill>
                <a:latin typeface="Times New Roman" pitchFamily="18" charset="0"/>
              </a:rPr>
              <a:t>,t)</a:t>
            </a:r>
          </a:p>
        </p:txBody>
      </p:sp>
      <p:grpSp>
        <p:nvGrpSpPr>
          <p:cNvPr id="6164" name="Group 105"/>
          <p:cNvGrpSpPr>
            <a:grpSpLocks/>
          </p:cNvGrpSpPr>
          <p:nvPr/>
        </p:nvGrpSpPr>
        <p:grpSpPr bwMode="auto">
          <a:xfrm>
            <a:off x="6678613" y="2852738"/>
            <a:ext cx="2808287" cy="923925"/>
            <a:chOff x="3991" y="2341"/>
            <a:chExt cx="1769" cy="582"/>
          </a:xfrm>
        </p:grpSpPr>
        <p:sp>
          <p:nvSpPr>
            <p:cNvPr id="6171" name="Text Box 106"/>
            <p:cNvSpPr txBox="1">
              <a:spLocks noChangeArrowheads="1"/>
            </p:cNvSpPr>
            <p:nvPr/>
          </p:nvSpPr>
          <p:spPr bwMode="auto">
            <a:xfrm>
              <a:off x="3991" y="2432"/>
              <a:ext cx="1769" cy="4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Times New Roman" pitchFamily="18" charset="0"/>
                </a:rPr>
                <a:t>Axial-Vector:</a:t>
              </a:r>
              <a:r>
                <a:rPr lang="en-US" b="0">
                  <a:solidFill>
                    <a:srgbClr val="0000FF"/>
                  </a:solidFill>
                  <a:latin typeface="Times New Roman" pitchFamily="18" charset="0"/>
                </a:rPr>
                <a:t> </a:t>
              </a:r>
              <a:r>
                <a:rPr lang="en-US">
                  <a:solidFill>
                    <a:srgbClr val="0000FF"/>
                  </a:solidFill>
                  <a:latin typeface="Times New Roman" pitchFamily="18" charset="0"/>
                </a:rPr>
                <a:t>H (x,</a:t>
              </a:r>
              <a:r>
                <a:rPr lang="el-GR">
                  <a:solidFill>
                    <a:srgbClr val="0000FF"/>
                  </a:solidFill>
                  <a:latin typeface="Times New Roman" pitchFamily="18" charset="0"/>
                </a:rPr>
                <a:t>ξ</a:t>
              </a:r>
              <a:r>
                <a:rPr lang="en-US">
                  <a:solidFill>
                    <a:srgbClr val="0000FF"/>
                  </a:solidFill>
                  <a:latin typeface="Times New Roman" pitchFamily="18" charset="0"/>
                </a:rPr>
                <a:t>,t)</a:t>
              </a:r>
            </a:p>
            <a:p>
              <a:pPr>
                <a:spcBef>
                  <a:spcPct val="50000"/>
                </a:spcBef>
              </a:pPr>
              <a:r>
                <a:rPr lang="en-US">
                  <a:latin typeface="Times New Roman" pitchFamily="18" charset="0"/>
                </a:rPr>
                <a:t>Pseudoscalar:</a:t>
              </a:r>
              <a:r>
                <a:rPr lang="en-US" b="0">
                  <a:solidFill>
                    <a:srgbClr val="0000FF"/>
                  </a:solidFill>
                  <a:latin typeface="Times New Roman" pitchFamily="18" charset="0"/>
                </a:rPr>
                <a:t> </a:t>
              </a:r>
              <a:r>
                <a:rPr lang="en-US">
                  <a:solidFill>
                    <a:srgbClr val="FF0000"/>
                  </a:solidFill>
                  <a:latin typeface="Times New Roman" pitchFamily="18" charset="0"/>
                </a:rPr>
                <a:t>E (x,</a:t>
              </a:r>
              <a:r>
                <a:rPr lang="el-GR">
                  <a:solidFill>
                    <a:srgbClr val="FF0000"/>
                  </a:solidFill>
                  <a:latin typeface="Times New Roman" pitchFamily="18" charset="0"/>
                </a:rPr>
                <a:t>ξ</a:t>
              </a:r>
              <a:r>
                <a:rPr lang="en-US">
                  <a:solidFill>
                    <a:srgbClr val="FF0000"/>
                  </a:solidFill>
                  <a:latin typeface="Times New Roman" pitchFamily="18" charset="0"/>
                </a:rPr>
                <a:t>,t)</a:t>
              </a:r>
            </a:p>
          </p:txBody>
        </p:sp>
        <p:sp>
          <p:nvSpPr>
            <p:cNvPr id="6172" name="Text Box 107"/>
            <p:cNvSpPr txBox="1">
              <a:spLocks noChangeArrowheads="1"/>
            </p:cNvSpPr>
            <p:nvPr/>
          </p:nvSpPr>
          <p:spPr bwMode="auto">
            <a:xfrm>
              <a:off x="4876" y="2341"/>
              <a:ext cx="19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0000FF"/>
                  </a:solidFill>
                  <a:latin typeface="Times New Roman" pitchFamily="18" charset="0"/>
                </a:rPr>
                <a:t>~</a:t>
              </a:r>
            </a:p>
          </p:txBody>
        </p:sp>
        <p:sp>
          <p:nvSpPr>
            <p:cNvPr id="6173" name="Text Box 108"/>
            <p:cNvSpPr txBox="1">
              <a:spLocks noChangeArrowheads="1"/>
            </p:cNvSpPr>
            <p:nvPr/>
          </p:nvSpPr>
          <p:spPr bwMode="auto">
            <a:xfrm>
              <a:off x="4876" y="2614"/>
              <a:ext cx="19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  <a:latin typeface="Times New Roman" pitchFamily="18" charset="0"/>
                </a:rPr>
                <a:t>~</a:t>
              </a:r>
            </a:p>
          </p:txBody>
        </p:sp>
      </p:grpSp>
      <p:sp>
        <p:nvSpPr>
          <p:cNvPr id="6165" name="Text Box 109"/>
          <p:cNvSpPr txBox="1">
            <a:spLocks noChangeArrowheads="1"/>
          </p:cNvSpPr>
          <p:nvPr/>
        </p:nvSpPr>
        <p:spPr bwMode="auto">
          <a:xfrm>
            <a:off x="5635625" y="2636838"/>
            <a:ext cx="23558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FF"/>
                </a:solidFill>
                <a:latin typeface="Times New Roman" pitchFamily="18" charset="0"/>
              </a:rPr>
              <a:t>conserve nucleon helicity</a:t>
            </a:r>
          </a:p>
        </p:txBody>
      </p:sp>
      <p:sp>
        <p:nvSpPr>
          <p:cNvPr id="6166" name="Text Box 110"/>
          <p:cNvSpPr txBox="1">
            <a:spLocks noChangeArrowheads="1"/>
          </p:cNvSpPr>
          <p:nvPr/>
        </p:nvSpPr>
        <p:spPr bwMode="auto">
          <a:xfrm>
            <a:off x="5851525" y="3789363"/>
            <a:ext cx="18938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Times New Roman" pitchFamily="18" charset="0"/>
              </a:rPr>
              <a:t>flip nucleon helicity</a:t>
            </a:r>
          </a:p>
        </p:txBody>
      </p:sp>
      <p:sp>
        <p:nvSpPr>
          <p:cNvPr id="6167" name="AutoShape 111"/>
          <p:cNvSpPr>
            <a:spLocks noChangeArrowheads="1"/>
          </p:cNvSpPr>
          <p:nvPr/>
        </p:nvSpPr>
        <p:spPr bwMode="auto">
          <a:xfrm>
            <a:off x="6164263" y="5351463"/>
            <a:ext cx="2305050" cy="1296987"/>
          </a:xfrm>
          <a:prstGeom prst="cube">
            <a:avLst>
              <a:gd name="adj" fmla="val 25000"/>
            </a:avLst>
          </a:prstGeom>
          <a:solidFill>
            <a:srgbClr val="FFCC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endParaRPr lang="fr-FR" sz="2000" i="1">
              <a:latin typeface="Times New Roman" pitchFamily="18" charset="0"/>
            </a:endParaRPr>
          </a:p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fr-FR" sz="2000" i="1">
                <a:latin typeface="Times New Roman" pitchFamily="18" charset="0"/>
              </a:rPr>
              <a:t>«3D» quark/gluon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fr-FR" sz="2000" i="1">
                <a:latin typeface="Times New Roman" pitchFamily="18" charset="0"/>
              </a:rPr>
              <a:t>image of 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fr-FR" sz="2000" i="1">
                <a:latin typeface="Times New Roman" pitchFamily="18" charset="0"/>
              </a:rPr>
              <a:t>the nucleon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endParaRPr lang="fr-FR" sz="2000" b="0">
              <a:solidFill>
                <a:schemeClr val="tx2"/>
              </a:solidFill>
              <a:latin typeface="Times New Roman" pitchFamily="18" charset="0"/>
            </a:endParaRPr>
          </a:p>
        </p:txBody>
      </p:sp>
      <p:grpSp>
        <p:nvGrpSpPr>
          <p:cNvPr id="6168" name="Group 115"/>
          <p:cNvGrpSpPr>
            <a:grpSpLocks/>
          </p:cNvGrpSpPr>
          <p:nvPr/>
        </p:nvGrpSpPr>
        <p:grpSpPr bwMode="auto">
          <a:xfrm>
            <a:off x="5808663" y="4302125"/>
            <a:ext cx="2133600" cy="779463"/>
            <a:chOff x="3659" y="2726"/>
            <a:chExt cx="1344" cy="491"/>
          </a:xfrm>
        </p:grpSpPr>
        <p:sp>
          <p:nvSpPr>
            <p:cNvPr id="6169" name="Text Box 113"/>
            <p:cNvSpPr txBox="1">
              <a:spLocks noChangeArrowheads="1"/>
            </p:cNvSpPr>
            <p:nvPr/>
          </p:nvSpPr>
          <p:spPr bwMode="auto">
            <a:xfrm>
              <a:off x="3659" y="2726"/>
              <a:ext cx="1344" cy="491"/>
            </a:xfrm>
            <a:prstGeom prst="rect">
              <a:avLst/>
            </a:prstGeom>
            <a:solidFill>
              <a:srgbClr val="BBE0E3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>
                  <a:latin typeface="Times New Roman" pitchFamily="18" charset="0"/>
                  <a:sym typeface="Symbol" pitchFamily="18" charset="2"/>
                </a:rPr>
                <a:t>H(x,0,0) = q(x)</a:t>
              </a:r>
            </a:p>
            <a:p>
              <a:pPr algn="ctr">
                <a:spcBef>
                  <a:spcPct val="50000"/>
                </a:spcBef>
              </a:pPr>
              <a:r>
                <a:rPr lang="en-GB">
                  <a:latin typeface="Times New Roman" pitchFamily="18" charset="0"/>
                  <a:sym typeface="Symbol" pitchFamily="18" charset="2"/>
                </a:rPr>
                <a:t>H(x,0,0) = Δq(x)</a:t>
              </a:r>
              <a:r>
                <a:rPr lang="en-GB" b="0">
                  <a:solidFill>
                    <a:srgbClr val="FF3300"/>
                  </a:solidFill>
                  <a:latin typeface="Bookman Old Style" pitchFamily="18" charset="0"/>
                  <a:sym typeface="Symbol" pitchFamily="18" charset="2"/>
                </a:rPr>
                <a:t> </a:t>
              </a:r>
            </a:p>
          </p:txBody>
        </p:sp>
        <p:sp>
          <p:nvSpPr>
            <p:cNvPr id="6170" name="Text Box 114"/>
            <p:cNvSpPr txBox="1">
              <a:spLocks noChangeArrowheads="1"/>
            </p:cNvSpPr>
            <p:nvPr/>
          </p:nvSpPr>
          <p:spPr bwMode="auto">
            <a:xfrm>
              <a:off x="3791" y="2890"/>
              <a:ext cx="19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>
                  <a:latin typeface="Bookman Old Style" pitchFamily="18" charset="0"/>
                </a:rPr>
                <a:t>~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701675" y="0"/>
            <a:ext cx="807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800">
                <a:solidFill>
                  <a:srgbClr val="0000FF"/>
                </a:solidFill>
                <a:latin typeface="Times New Roman" pitchFamily="18" charset="0"/>
              </a:rPr>
              <a:t>Extracting GPDs from DVCS spin observables</a:t>
            </a:r>
          </a:p>
        </p:txBody>
      </p:sp>
      <p:sp>
        <p:nvSpPr>
          <p:cNvPr id="7171" name="Rectangle 7"/>
          <p:cNvSpPr>
            <a:spLocks noChangeArrowheads="1"/>
          </p:cNvSpPr>
          <p:nvPr/>
        </p:nvSpPr>
        <p:spPr bwMode="auto">
          <a:xfrm>
            <a:off x="457200" y="3962400"/>
            <a:ext cx="4114800" cy="533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7172" name="Text Box 12"/>
          <p:cNvSpPr txBox="1">
            <a:spLocks noChangeArrowheads="1"/>
          </p:cNvSpPr>
          <p:nvPr/>
        </p:nvSpPr>
        <p:spPr bwMode="auto">
          <a:xfrm>
            <a:off x="3438525" y="692150"/>
            <a:ext cx="1322388" cy="641350"/>
          </a:xfrm>
          <a:prstGeom prst="rect">
            <a:avLst/>
          </a:prstGeom>
          <a:solidFill>
            <a:srgbClr val="FFCC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buFont typeface="Symbol" pitchFamily="18" charset="2"/>
              <a:buNone/>
            </a:pPr>
            <a:r>
              <a:rPr lang="en-US">
                <a:latin typeface="Symbol" pitchFamily="18" charset="2"/>
              </a:rPr>
              <a:t>x</a:t>
            </a:r>
            <a:r>
              <a:rPr lang="en-US">
                <a:latin typeface="Times New Roman" pitchFamily="18" charset="0"/>
              </a:rPr>
              <a:t>= x</a:t>
            </a:r>
            <a:r>
              <a:rPr lang="en-US" baseline="-25000">
                <a:latin typeface="Times New Roman" pitchFamily="18" charset="0"/>
              </a:rPr>
              <a:t>B</a:t>
            </a:r>
            <a:r>
              <a:rPr lang="en-US">
                <a:latin typeface="Times New Roman" pitchFamily="18" charset="0"/>
              </a:rPr>
              <a:t>/(2-x</a:t>
            </a:r>
            <a:r>
              <a:rPr lang="en-US" baseline="-25000">
                <a:latin typeface="Times New Roman" pitchFamily="18" charset="0"/>
              </a:rPr>
              <a:t>B</a:t>
            </a:r>
            <a:r>
              <a:rPr lang="en-US">
                <a:latin typeface="Times New Roman" pitchFamily="18" charset="0"/>
              </a:rPr>
              <a:t>)</a:t>
            </a:r>
          </a:p>
          <a:p>
            <a:pPr algn="ctr">
              <a:buFont typeface="Symbol" pitchFamily="18" charset="2"/>
              <a:buNone/>
            </a:pPr>
            <a:r>
              <a:rPr lang="en-US">
                <a:latin typeface="Times New Roman" pitchFamily="18" charset="0"/>
              </a:rPr>
              <a:t>k=-t/4M</a:t>
            </a:r>
            <a:r>
              <a:rPr lang="en-US" baseline="30000">
                <a:latin typeface="Times New Roman" pitchFamily="18" charset="0"/>
              </a:rPr>
              <a:t>2</a:t>
            </a:r>
          </a:p>
        </p:txBody>
      </p:sp>
      <p:grpSp>
        <p:nvGrpSpPr>
          <p:cNvPr id="7173" name="Group 20"/>
          <p:cNvGrpSpPr>
            <a:grpSpLocks/>
          </p:cNvGrpSpPr>
          <p:nvPr/>
        </p:nvGrpSpPr>
        <p:grpSpPr bwMode="auto">
          <a:xfrm>
            <a:off x="574675" y="660400"/>
            <a:ext cx="2238375" cy="676275"/>
            <a:chOff x="2256" y="672"/>
            <a:chExt cx="1410" cy="426"/>
          </a:xfrm>
        </p:grpSpPr>
        <p:sp>
          <p:nvSpPr>
            <p:cNvPr id="7235" name="Text Box 21"/>
            <p:cNvSpPr txBox="1">
              <a:spLocks noChangeArrowheads="1"/>
            </p:cNvSpPr>
            <p:nvPr/>
          </p:nvSpPr>
          <p:spPr bwMode="auto">
            <a:xfrm>
              <a:off x="2256" y="793"/>
              <a:ext cx="338" cy="23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>
                  <a:latin typeface="Times New Roman" pitchFamily="18" charset="0"/>
                </a:rPr>
                <a:t>A =</a:t>
              </a:r>
            </a:p>
          </p:txBody>
        </p:sp>
        <p:grpSp>
          <p:nvGrpSpPr>
            <p:cNvPr id="7236" name="Group 22"/>
            <p:cNvGrpSpPr>
              <a:grpSpLocks/>
            </p:cNvGrpSpPr>
            <p:nvPr/>
          </p:nvGrpSpPr>
          <p:grpSpPr bwMode="auto">
            <a:xfrm>
              <a:off x="3375" y="694"/>
              <a:ext cx="291" cy="404"/>
              <a:chOff x="2975" y="501"/>
              <a:chExt cx="291" cy="404"/>
            </a:xfrm>
          </p:grpSpPr>
          <p:sp>
            <p:nvSpPr>
              <p:cNvPr id="7240" name="Text Box 23"/>
              <p:cNvSpPr txBox="1">
                <a:spLocks noChangeArrowheads="1"/>
              </p:cNvSpPr>
              <p:nvPr/>
            </p:nvSpPr>
            <p:spPr bwMode="auto">
              <a:xfrm>
                <a:off x="2975" y="501"/>
                <a:ext cx="291" cy="40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latin typeface="Symbol" pitchFamily="18" charset="2"/>
                  </a:rPr>
                  <a:t>Ds</a:t>
                </a:r>
              </a:p>
              <a:p>
                <a:pPr algn="ctr"/>
                <a:r>
                  <a:rPr lang="en-US">
                    <a:latin typeface="Symbol" pitchFamily="18" charset="2"/>
                  </a:rPr>
                  <a:t>2s</a:t>
                </a:r>
              </a:p>
            </p:txBody>
          </p:sp>
          <p:sp>
            <p:nvSpPr>
              <p:cNvPr id="7241" name="Line 24"/>
              <p:cNvSpPr>
                <a:spLocks noChangeShapeType="1"/>
              </p:cNvSpPr>
              <p:nvPr/>
            </p:nvSpPr>
            <p:spPr bwMode="auto">
              <a:xfrm>
                <a:off x="2976" y="720"/>
                <a:ext cx="28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fr-FR"/>
              </a:p>
            </p:txBody>
          </p:sp>
        </p:grpSp>
        <p:sp>
          <p:nvSpPr>
            <p:cNvPr id="7237" name="Text Box 25"/>
            <p:cNvSpPr txBox="1">
              <a:spLocks noChangeArrowheads="1"/>
            </p:cNvSpPr>
            <p:nvPr/>
          </p:nvSpPr>
          <p:spPr bwMode="auto">
            <a:xfrm>
              <a:off x="2598" y="672"/>
              <a:ext cx="547" cy="40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>
                  <a:latin typeface="Symbol" pitchFamily="18" charset="2"/>
                </a:rPr>
                <a:t>s</a:t>
              </a:r>
              <a:r>
                <a:rPr lang="en-US" baseline="30000">
                  <a:latin typeface="Symbol" pitchFamily="18" charset="2"/>
                </a:rPr>
                <a:t>+</a:t>
              </a:r>
              <a:r>
                <a:rPr lang="en-US">
                  <a:latin typeface="Symbol" pitchFamily="18" charset="2"/>
                </a:rPr>
                <a:t> - s</a:t>
              </a:r>
              <a:r>
                <a:rPr lang="en-US" baseline="30000">
                  <a:latin typeface="Symbol" pitchFamily="18" charset="2"/>
                </a:rPr>
                <a:t>-</a:t>
              </a:r>
            </a:p>
            <a:p>
              <a:pPr algn="ctr"/>
              <a:r>
                <a:rPr lang="en-US">
                  <a:latin typeface="Symbol" pitchFamily="18" charset="2"/>
                </a:rPr>
                <a:t>s</a:t>
              </a:r>
              <a:r>
                <a:rPr lang="en-US" baseline="30000">
                  <a:latin typeface="Symbol" pitchFamily="18" charset="2"/>
                </a:rPr>
                <a:t>+</a:t>
              </a:r>
              <a:r>
                <a:rPr lang="en-US">
                  <a:latin typeface="Symbol" pitchFamily="18" charset="2"/>
                </a:rPr>
                <a:t> + s</a:t>
              </a:r>
              <a:r>
                <a:rPr lang="en-US" baseline="30000">
                  <a:latin typeface="Symbol" pitchFamily="18" charset="2"/>
                </a:rPr>
                <a:t>-</a:t>
              </a:r>
            </a:p>
          </p:txBody>
        </p:sp>
        <p:sp>
          <p:nvSpPr>
            <p:cNvPr id="7238" name="Line 26"/>
            <p:cNvSpPr>
              <a:spLocks noChangeShapeType="1"/>
            </p:cNvSpPr>
            <p:nvPr/>
          </p:nvSpPr>
          <p:spPr bwMode="auto">
            <a:xfrm>
              <a:off x="2592" y="913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7239" name="Text Box 27"/>
            <p:cNvSpPr txBox="1">
              <a:spLocks noChangeArrowheads="1"/>
            </p:cNvSpPr>
            <p:nvPr/>
          </p:nvSpPr>
          <p:spPr bwMode="auto">
            <a:xfrm>
              <a:off x="3165" y="812"/>
              <a:ext cx="198" cy="23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>
                  <a:latin typeface="Times New Roman" pitchFamily="18" charset="0"/>
                </a:rPr>
                <a:t>=</a:t>
              </a:r>
            </a:p>
          </p:txBody>
        </p:sp>
      </p:grpSp>
      <p:grpSp>
        <p:nvGrpSpPr>
          <p:cNvPr id="7174" name="Group 29"/>
          <p:cNvGrpSpPr>
            <a:grpSpLocks/>
          </p:cNvGrpSpPr>
          <p:nvPr/>
        </p:nvGrpSpPr>
        <p:grpSpPr bwMode="auto">
          <a:xfrm>
            <a:off x="5484813" y="511175"/>
            <a:ext cx="3500437" cy="1503363"/>
            <a:chOff x="3061" y="754"/>
            <a:chExt cx="2392" cy="1125"/>
          </a:xfrm>
        </p:grpSpPr>
        <p:grpSp>
          <p:nvGrpSpPr>
            <p:cNvPr id="7214" name="Group 30"/>
            <p:cNvGrpSpPr>
              <a:grpSpLocks/>
            </p:cNvGrpSpPr>
            <p:nvPr/>
          </p:nvGrpSpPr>
          <p:grpSpPr bwMode="auto">
            <a:xfrm>
              <a:off x="3061" y="754"/>
              <a:ext cx="2392" cy="1085"/>
              <a:chOff x="3061" y="754"/>
              <a:chExt cx="2392" cy="1085"/>
            </a:xfrm>
          </p:grpSpPr>
          <p:sp>
            <p:nvSpPr>
              <p:cNvPr id="7232" name="AutoShape 31"/>
              <p:cNvSpPr>
                <a:spLocks noChangeArrowheads="1"/>
              </p:cNvSpPr>
              <p:nvPr/>
            </p:nvSpPr>
            <p:spPr bwMode="auto">
              <a:xfrm>
                <a:off x="4061" y="1297"/>
                <a:ext cx="1065" cy="542"/>
              </a:xfrm>
              <a:prstGeom prst="parallelogram">
                <a:avLst>
                  <a:gd name="adj" fmla="val 49124"/>
                </a:avLst>
              </a:prstGeom>
              <a:solidFill>
                <a:srgbClr val="FFFF99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233" name="AutoShape 32"/>
              <p:cNvSpPr>
                <a:spLocks noChangeArrowheads="1"/>
              </p:cNvSpPr>
              <p:nvPr/>
            </p:nvSpPr>
            <p:spPr bwMode="auto">
              <a:xfrm>
                <a:off x="3061" y="1047"/>
                <a:ext cx="2392" cy="566"/>
              </a:xfrm>
              <a:prstGeom prst="parallelogram">
                <a:avLst>
                  <a:gd name="adj" fmla="val 105654"/>
                </a:avLst>
              </a:prstGeom>
              <a:solidFill>
                <a:srgbClr val="66FF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234" name="AutoShape 33"/>
              <p:cNvSpPr>
                <a:spLocks noChangeArrowheads="1"/>
              </p:cNvSpPr>
              <p:nvPr/>
            </p:nvSpPr>
            <p:spPr bwMode="auto">
              <a:xfrm>
                <a:off x="4337" y="754"/>
                <a:ext cx="1066" cy="542"/>
              </a:xfrm>
              <a:prstGeom prst="parallelogram">
                <a:avLst>
                  <a:gd name="adj" fmla="val 49170"/>
                </a:avLst>
              </a:prstGeom>
              <a:solidFill>
                <a:srgbClr val="FFFF99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</p:grpSp>
        <p:grpSp>
          <p:nvGrpSpPr>
            <p:cNvPr id="7215" name="Group 34"/>
            <p:cNvGrpSpPr>
              <a:grpSpLocks/>
            </p:cNvGrpSpPr>
            <p:nvPr/>
          </p:nvGrpSpPr>
          <p:grpSpPr bwMode="auto">
            <a:xfrm>
              <a:off x="3381" y="754"/>
              <a:ext cx="2057" cy="1125"/>
              <a:chOff x="3381" y="754"/>
              <a:chExt cx="2057" cy="1125"/>
            </a:xfrm>
          </p:grpSpPr>
          <p:sp>
            <p:nvSpPr>
              <p:cNvPr id="7216" name="Text Box 35"/>
              <p:cNvSpPr txBox="1">
                <a:spLocks noChangeArrowheads="1"/>
              </p:cNvSpPr>
              <p:nvPr/>
            </p:nvSpPr>
            <p:spPr bwMode="auto">
              <a:xfrm>
                <a:off x="4638" y="754"/>
                <a:ext cx="190" cy="25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just">
                  <a:lnSpc>
                    <a:spcPct val="90000"/>
                  </a:lnSpc>
                  <a:spcBef>
                    <a:spcPct val="20000"/>
                  </a:spcBef>
                  <a:buClr>
                    <a:schemeClr val="tx1"/>
                  </a:buClr>
                </a:pPr>
                <a:r>
                  <a:rPr lang="en-US">
                    <a:solidFill>
                      <a:schemeClr val="tx2"/>
                    </a:solidFill>
                    <a:latin typeface="Symbol" pitchFamily="18" charset="2"/>
                  </a:rPr>
                  <a:t>g</a:t>
                </a:r>
                <a:endParaRPr lang="en-US" baseline="30000">
                  <a:solidFill>
                    <a:schemeClr val="tx2"/>
                  </a:solidFill>
                  <a:latin typeface="Times New Roman" pitchFamily="18" charset="0"/>
                </a:endParaRPr>
              </a:p>
            </p:txBody>
          </p:sp>
          <p:grpSp>
            <p:nvGrpSpPr>
              <p:cNvPr id="7217" name="Group 36"/>
              <p:cNvGrpSpPr>
                <a:grpSpLocks/>
              </p:cNvGrpSpPr>
              <p:nvPr/>
            </p:nvGrpSpPr>
            <p:grpSpPr bwMode="auto">
              <a:xfrm>
                <a:off x="3381" y="845"/>
                <a:ext cx="2057" cy="1034"/>
                <a:chOff x="3381" y="845"/>
                <a:chExt cx="2057" cy="1034"/>
              </a:xfrm>
            </p:grpSpPr>
            <p:sp>
              <p:nvSpPr>
                <p:cNvPr id="7218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5222" y="976"/>
                  <a:ext cx="216" cy="27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just">
                    <a:lnSpc>
                      <a:spcPct val="90000"/>
                    </a:lnSpc>
                    <a:spcBef>
                      <a:spcPct val="20000"/>
                    </a:spcBef>
                    <a:buClr>
                      <a:schemeClr val="tx1"/>
                    </a:buClr>
                  </a:pPr>
                  <a:r>
                    <a:rPr lang="en-US" sz="2000">
                      <a:latin typeface="Symbol" pitchFamily="18" charset="2"/>
                    </a:rPr>
                    <a:t>f</a:t>
                  </a:r>
                </a:p>
              </p:txBody>
            </p:sp>
            <p:sp>
              <p:nvSpPr>
                <p:cNvPr id="7219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3990" y="1407"/>
                  <a:ext cx="813" cy="213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just">
                    <a:lnSpc>
                      <a:spcPct val="90000"/>
                    </a:lnSpc>
                    <a:spcBef>
                      <a:spcPct val="20000"/>
                    </a:spcBef>
                    <a:buClr>
                      <a:schemeClr val="tx1"/>
                    </a:buClr>
                  </a:pPr>
                  <a:r>
                    <a:rPr lang="en-US" sz="1400" b="0">
                      <a:solidFill>
                        <a:schemeClr val="tx2"/>
                      </a:solidFill>
                      <a:latin typeface="Times New Roman" pitchFamily="18" charset="0"/>
                    </a:rPr>
                    <a:t>leptonic plane</a:t>
                  </a:r>
                </a:p>
              </p:txBody>
            </p:sp>
            <p:sp>
              <p:nvSpPr>
                <p:cNvPr id="7220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230" y="1619"/>
                  <a:ext cx="551" cy="260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50000"/>
                    </a:lnSpc>
                    <a:spcBef>
                      <a:spcPct val="20000"/>
                    </a:spcBef>
                    <a:buClr>
                      <a:schemeClr val="tx1"/>
                    </a:buClr>
                  </a:pPr>
                  <a:r>
                    <a:rPr lang="en-US" sz="1400" b="0">
                      <a:solidFill>
                        <a:schemeClr val="tx2"/>
                      </a:solidFill>
                      <a:latin typeface="Times New Roman" pitchFamily="18" charset="0"/>
                    </a:rPr>
                    <a:t>hadronic</a:t>
                  </a:r>
                </a:p>
                <a:p>
                  <a:pPr algn="ctr">
                    <a:lnSpc>
                      <a:spcPct val="50000"/>
                    </a:lnSpc>
                    <a:spcBef>
                      <a:spcPct val="20000"/>
                    </a:spcBef>
                    <a:buClr>
                      <a:schemeClr val="tx1"/>
                    </a:buClr>
                  </a:pPr>
                  <a:r>
                    <a:rPr lang="en-US" sz="1400" b="0">
                      <a:solidFill>
                        <a:schemeClr val="tx2"/>
                      </a:solidFill>
                      <a:latin typeface="Times New Roman" pitchFamily="18" charset="0"/>
                    </a:rPr>
                    <a:t>plane</a:t>
                  </a:r>
                </a:p>
              </p:txBody>
            </p:sp>
            <p:sp>
              <p:nvSpPr>
                <p:cNvPr id="7221" name="Line 40"/>
                <p:cNvSpPr>
                  <a:spLocks noChangeShapeType="1"/>
                </p:cNvSpPr>
                <p:nvPr/>
              </p:nvSpPr>
              <p:spPr bwMode="auto">
                <a:xfrm>
                  <a:off x="4375" y="1311"/>
                  <a:ext cx="473" cy="3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7222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4796" y="1478"/>
                  <a:ext cx="265" cy="255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just">
                    <a:lnSpc>
                      <a:spcPct val="90000"/>
                    </a:lnSpc>
                    <a:spcBef>
                      <a:spcPct val="20000"/>
                    </a:spcBef>
                    <a:buClr>
                      <a:schemeClr val="tx1"/>
                    </a:buClr>
                  </a:pPr>
                  <a:r>
                    <a:rPr lang="en-US">
                      <a:solidFill>
                        <a:schemeClr val="tx2"/>
                      </a:solidFill>
                      <a:latin typeface="Times New Roman" pitchFamily="18" charset="0"/>
                    </a:rPr>
                    <a:t>p’</a:t>
                  </a:r>
                </a:p>
              </p:txBody>
            </p:sp>
            <p:sp>
              <p:nvSpPr>
                <p:cNvPr id="7223" name="Arc 42"/>
                <p:cNvSpPr>
                  <a:spLocks/>
                </p:cNvSpPr>
                <p:nvPr/>
              </p:nvSpPr>
              <p:spPr bwMode="auto">
                <a:xfrm>
                  <a:off x="5270" y="921"/>
                  <a:ext cx="154" cy="446"/>
                </a:xfrm>
                <a:custGeom>
                  <a:avLst/>
                  <a:gdLst>
                    <a:gd name="T0" fmla="*/ 0 w 18415"/>
                    <a:gd name="T1" fmla="*/ 0 h 21600"/>
                    <a:gd name="T2" fmla="*/ 0 w 18415"/>
                    <a:gd name="T3" fmla="*/ 0 h 21600"/>
                    <a:gd name="T4" fmla="*/ 0 w 18415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18415"/>
                    <a:gd name="T10" fmla="*/ 0 h 21600"/>
                    <a:gd name="T11" fmla="*/ 18415 w 18415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8415" h="21600" fill="none" extrusionOk="0">
                      <a:moveTo>
                        <a:pt x="0" y="28"/>
                      </a:moveTo>
                      <a:cubicBezTo>
                        <a:pt x="368" y="9"/>
                        <a:pt x="737" y="-1"/>
                        <a:pt x="1106" y="0"/>
                      </a:cubicBezTo>
                      <a:cubicBezTo>
                        <a:pt x="7921" y="0"/>
                        <a:pt x="14337" y="3217"/>
                        <a:pt x="18415" y="8678"/>
                      </a:cubicBezTo>
                    </a:path>
                    <a:path w="18415" h="21600" stroke="0" extrusionOk="0">
                      <a:moveTo>
                        <a:pt x="0" y="28"/>
                      </a:moveTo>
                      <a:cubicBezTo>
                        <a:pt x="368" y="9"/>
                        <a:pt x="737" y="-1"/>
                        <a:pt x="1106" y="0"/>
                      </a:cubicBezTo>
                      <a:cubicBezTo>
                        <a:pt x="7921" y="0"/>
                        <a:pt x="14337" y="3217"/>
                        <a:pt x="18415" y="8678"/>
                      </a:cubicBezTo>
                      <a:lnTo>
                        <a:pt x="1106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 type="triangle" w="med" len="med"/>
                  <a:tailEnd/>
                </a:ln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grpSp>
              <p:nvGrpSpPr>
                <p:cNvPr id="7224" name="Group 43"/>
                <p:cNvGrpSpPr>
                  <a:grpSpLocks/>
                </p:cNvGrpSpPr>
                <p:nvPr/>
              </p:nvGrpSpPr>
              <p:grpSpPr bwMode="auto">
                <a:xfrm>
                  <a:off x="3381" y="845"/>
                  <a:ext cx="1552" cy="754"/>
                  <a:chOff x="3381" y="845"/>
                  <a:chExt cx="1552" cy="754"/>
                </a:xfrm>
              </p:grpSpPr>
              <p:sp>
                <p:nvSpPr>
                  <p:cNvPr id="7225" name="Line 44"/>
                  <p:cNvSpPr>
                    <a:spLocks noChangeShapeType="1"/>
                  </p:cNvSpPr>
                  <p:nvPr/>
                </p:nvSpPr>
                <p:spPr bwMode="auto">
                  <a:xfrm>
                    <a:off x="3665" y="1078"/>
                    <a:ext cx="201" cy="209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triangle" w="med" len="med"/>
                    <a:tailEnd/>
                  </a:ln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sp>
                <p:nvSpPr>
                  <p:cNvPr id="7226" name="Line 4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381" y="1289"/>
                    <a:ext cx="495" cy="141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triangle" w="med" len="med"/>
                    <a:tailEnd/>
                  </a:ln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sp>
                <p:nvSpPr>
                  <p:cNvPr id="7227" name="Oval 46"/>
                  <p:cNvSpPr>
                    <a:spLocks noChangeArrowheads="1"/>
                  </p:cNvSpPr>
                  <p:nvPr/>
                </p:nvSpPr>
                <p:spPr bwMode="auto">
                  <a:xfrm>
                    <a:off x="4278" y="1221"/>
                    <a:ext cx="93" cy="91"/>
                  </a:xfrm>
                  <a:prstGeom prst="ellipse">
                    <a:avLst/>
                  </a:prstGeom>
                  <a:solidFill>
                    <a:srgbClr val="00FF00"/>
                  </a:solidFill>
                  <a:ln w="9525" algn="ctr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7228" name="Text Box 4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98" y="1033"/>
                    <a:ext cx="247" cy="254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just">
                      <a:lnSpc>
                        <a:spcPct val="90000"/>
                      </a:lnSpc>
                      <a:spcBef>
                        <a:spcPct val="20000"/>
                      </a:spcBef>
                      <a:buClr>
                        <a:schemeClr val="tx1"/>
                      </a:buClr>
                    </a:pPr>
                    <a:r>
                      <a:rPr lang="en-US">
                        <a:solidFill>
                          <a:schemeClr val="tx2"/>
                        </a:solidFill>
                        <a:latin typeface="Times New Roman" pitchFamily="18" charset="0"/>
                      </a:rPr>
                      <a:t>e’</a:t>
                    </a:r>
                  </a:p>
                </p:txBody>
              </p:sp>
              <p:sp>
                <p:nvSpPr>
                  <p:cNvPr id="7229" name="Text Box 4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421" y="1345"/>
                    <a:ext cx="196" cy="254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just">
                      <a:lnSpc>
                        <a:spcPct val="90000"/>
                      </a:lnSpc>
                      <a:spcBef>
                        <a:spcPct val="20000"/>
                      </a:spcBef>
                      <a:buClr>
                        <a:schemeClr val="tx1"/>
                      </a:buClr>
                    </a:pPr>
                    <a:r>
                      <a:rPr lang="en-US">
                        <a:solidFill>
                          <a:schemeClr val="tx2"/>
                        </a:solidFill>
                        <a:latin typeface="Times New Roman" pitchFamily="18" charset="0"/>
                      </a:rPr>
                      <a:t>e</a:t>
                    </a:r>
                  </a:p>
                </p:txBody>
              </p:sp>
              <p:sp>
                <p:nvSpPr>
                  <p:cNvPr id="7230" name="Freeform 49"/>
                  <p:cNvSpPr>
                    <a:spLocks/>
                  </p:cNvSpPr>
                  <p:nvPr/>
                </p:nvSpPr>
                <p:spPr bwMode="auto">
                  <a:xfrm rot="2686378">
                    <a:off x="3935" y="1136"/>
                    <a:ext cx="276" cy="302"/>
                  </a:xfrm>
                  <a:custGeom>
                    <a:avLst/>
                    <a:gdLst>
                      <a:gd name="T0" fmla="*/ 11 w 289"/>
                      <a:gd name="T1" fmla="*/ 510 h 289"/>
                      <a:gd name="T2" fmla="*/ 0 w 289"/>
                      <a:gd name="T3" fmla="*/ 445 h 289"/>
                      <a:gd name="T4" fmla="*/ 31 w 289"/>
                      <a:gd name="T5" fmla="*/ 438 h 289"/>
                      <a:gd name="T6" fmla="*/ 26 w 289"/>
                      <a:gd name="T7" fmla="*/ 371 h 289"/>
                      <a:gd name="T8" fmla="*/ 56 w 289"/>
                      <a:gd name="T9" fmla="*/ 361 h 289"/>
                      <a:gd name="T10" fmla="*/ 51 w 289"/>
                      <a:gd name="T11" fmla="*/ 298 h 289"/>
                      <a:gd name="T12" fmla="*/ 83 w 289"/>
                      <a:gd name="T13" fmla="*/ 288 h 289"/>
                      <a:gd name="T14" fmla="*/ 76 w 289"/>
                      <a:gd name="T15" fmla="*/ 222 h 289"/>
                      <a:gd name="T16" fmla="*/ 107 w 289"/>
                      <a:gd name="T17" fmla="*/ 212 h 289"/>
                      <a:gd name="T18" fmla="*/ 102 w 289"/>
                      <a:gd name="T19" fmla="*/ 148 h 289"/>
                      <a:gd name="T20" fmla="*/ 133 w 289"/>
                      <a:gd name="T21" fmla="*/ 139 h 289"/>
                      <a:gd name="T22" fmla="*/ 128 w 289"/>
                      <a:gd name="T23" fmla="*/ 72 h 289"/>
                      <a:gd name="T24" fmla="*/ 159 w 289"/>
                      <a:gd name="T25" fmla="*/ 65 h 289"/>
                      <a:gd name="T26" fmla="*/ 153 w 289"/>
                      <a:gd name="T27" fmla="*/ 0 h 289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w 289"/>
                      <a:gd name="T43" fmla="*/ 0 h 289"/>
                      <a:gd name="T44" fmla="*/ 289 w 289"/>
                      <a:gd name="T45" fmla="*/ 289 h 289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T42" t="T43" r="T44" b="T45"/>
                    <a:pathLst>
                      <a:path w="289" h="289">
                        <a:moveTo>
                          <a:pt x="11" y="288"/>
                        </a:moveTo>
                        <a:lnTo>
                          <a:pt x="0" y="252"/>
                        </a:lnTo>
                        <a:lnTo>
                          <a:pt x="55" y="247"/>
                        </a:lnTo>
                        <a:lnTo>
                          <a:pt x="45" y="210"/>
                        </a:lnTo>
                        <a:lnTo>
                          <a:pt x="103" y="204"/>
                        </a:lnTo>
                        <a:lnTo>
                          <a:pt x="93" y="168"/>
                        </a:lnTo>
                        <a:lnTo>
                          <a:pt x="150" y="163"/>
                        </a:lnTo>
                        <a:lnTo>
                          <a:pt x="138" y="125"/>
                        </a:lnTo>
                        <a:lnTo>
                          <a:pt x="195" y="120"/>
                        </a:lnTo>
                        <a:lnTo>
                          <a:pt x="185" y="84"/>
                        </a:lnTo>
                        <a:lnTo>
                          <a:pt x="243" y="78"/>
                        </a:lnTo>
                        <a:lnTo>
                          <a:pt x="233" y="41"/>
                        </a:lnTo>
                        <a:lnTo>
                          <a:pt x="288" y="36"/>
                        </a:lnTo>
                        <a:lnTo>
                          <a:pt x="277" y="0"/>
                        </a:lnTo>
                      </a:path>
                    </a:pathLst>
                  </a:custGeom>
                  <a:solidFill>
                    <a:srgbClr val="FF3300"/>
                  </a:solidFill>
                  <a:ln w="28575" cap="rnd" cmpd="sng">
                    <a:solidFill>
                      <a:srgbClr val="FF66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sp>
                <p:nvSpPr>
                  <p:cNvPr id="7231" name="Freeform 50"/>
                  <p:cNvSpPr>
                    <a:spLocks/>
                  </p:cNvSpPr>
                  <p:nvPr/>
                </p:nvSpPr>
                <p:spPr bwMode="auto">
                  <a:xfrm rot="854228">
                    <a:off x="4422" y="845"/>
                    <a:ext cx="511" cy="516"/>
                  </a:xfrm>
                  <a:custGeom>
                    <a:avLst/>
                    <a:gdLst>
                      <a:gd name="T0" fmla="*/ 17867 w 289"/>
                      <a:gd name="T1" fmla="*/ 539504 h 289"/>
                      <a:gd name="T2" fmla="*/ 0 w 289"/>
                      <a:gd name="T3" fmla="*/ 472067 h 289"/>
                      <a:gd name="T4" fmla="*/ 90891 w 289"/>
                      <a:gd name="T5" fmla="*/ 462697 h 289"/>
                      <a:gd name="T6" fmla="*/ 74353 w 289"/>
                      <a:gd name="T7" fmla="*/ 393688 h 289"/>
                      <a:gd name="T8" fmla="*/ 169999 w 289"/>
                      <a:gd name="T9" fmla="*/ 382226 h 289"/>
                      <a:gd name="T10" fmla="*/ 153242 w 289"/>
                      <a:gd name="T11" fmla="*/ 315076 h 289"/>
                      <a:gd name="T12" fmla="*/ 247642 w 289"/>
                      <a:gd name="T13" fmla="*/ 305604 h 289"/>
                      <a:gd name="T14" fmla="*/ 227600 w 289"/>
                      <a:gd name="T15" fmla="*/ 234039 h 289"/>
                      <a:gd name="T16" fmla="*/ 322361 w 289"/>
                      <a:gd name="T17" fmla="*/ 224612 h 289"/>
                      <a:gd name="T18" fmla="*/ 305219 w 289"/>
                      <a:gd name="T19" fmla="*/ 157684 h 289"/>
                      <a:gd name="T20" fmla="*/ 401356 w 289"/>
                      <a:gd name="T21" fmla="*/ 145814 h 289"/>
                      <a:gd name="T22" fmla="*/ 384440 w 289"/>
                      <a:gd name="T23" fmla="*/ 76298 h 289"/>
                      <a:gd name="T24" fmla="*/ 475221 w 289"/>
                      <a:gd name="T25" fmla="*/ 67153 h 289"/>
                      <a:gd name="T26" fmla="*/ 457216 w 289"/>
                      <a:gd name="T27" fmla="*/ 0 h 289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w 289"/>
                      <a:gd name="T43" fmla="*/ 0 h 289"/>
                      <a:gd name="T44" fmla="*/ 289 w 289"/>
                      <a:gd name="T45" fmla="*/ 289 h 289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T42" t="T43" r="T44" b="T45"/>
                    <a:pathLst>
                      <a:path w="289" h="289">
                        <a:moveTo>
                          <a:pt x="11" y="288"/>
                        </a:moveTo>
                        <a:lnTo>
                          <a:pt x="0" y="252"/>
                        </a:lnTo>
                        <a:lnTo>
                          <a:pt x="55" y="247"/>
                        </a:lnTo>
                        <a:lnTo>
                          <a:pt x="45" y="210"/>
                        </a:lnTo>
                        <a:lnTo>
                          <a:pt x="103" y="204"/>
                        </a:lnTo>
                        <a:lnTo>
                          <a:pt x="93" y="168"/>
                        </a:lnTo>
                        <a:lnTo>
                          <a:pt x="150" y="163"/>
                        </a:lnTo>
                        <a:lnTo>
                          <a:pt x="138" y="125"/>
                        </a:lnTo>
                        <a:lnTo>
                          <a:pt x="195" y="120"/>
                        </a:lnTo>
                        <a:lnTo>
                          <a:pt x="185" y="84"/>
                        </a:lnTo>
                        <a:lnTo>
                          <a:pt x="243" y="78"/>
                        </a:lnTo>
                        <a:lnTo>
                          <a:pt x="233" y="41"/>
                        </a:lnTo>
                        <a:lnTo>
                          <a:pt x="288" y="36"/>
                        </a:lnTo>
                        <a:lnTo>
                          <a:pt x="277" y="0"/>
                        </a:lnTo>
                      </a:path>
                    </a:pathLst>
                  </a:custGeom>
                  <a:noFill/>
                  <a:ln w="28575" cap="rnd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endParaRPr lang="fr-FR"/>
                  </a:p>
                </p:txBody>
              </p:sp>
            </p:grpSp>
          </p:grpSp>
        </p:grpSp>
      </p:grpSp>
      <p:grpSp>
        <p:nvGrpSpPr>
          <p:cNvPr id="7175" name="Group 83"/>
          <p:cNvGrpSpPr>
            <a:grpSpLocks/>
          </p:cNvGrpSpPr>
          <p:nvPr/>
        </p:nvGrpSpPr>
        <p:grpSpPr bwMode="auto">
          <a:xfrm>
            <a:off x="423863" y="2555875"/>
            <a:ext cx="6735762" cy="744538"/>
            <a:chOff x="267" y="1610"/>
            <a:chExt cx="4243" cy="469"/>
          </a:xfrm>
        </p:grpSpPr>
        <p:sp>
          <p:nvSpPr>
            <p:cNvPr id="7208" name="Text Box 6"/>
            <p:cNvSpPr txBox="1">
              <a:spLocks noChangeArrowheads="1"/>
            </p:cNvSpPr>
            <p:nvPr/>
          </p:nvSpPr>
          <p:spPr bwMode="auto">
            <a:xfrm>
              <a:off x="267" y="1613"/>
              <a:ext cx="27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0">
                  <a:latin typeface="Times New Roman" pitchFamily="18" charset="0"/>
                </a:rPr>
                <a:t>Unpolarized beam, </a:t>
              </a:r>
              <a:r>
                <a:rPr lang="en-US" b="0">
                  <a:solidFill>
                    <a:srgbClr val="FF0000"/>
                  </a:solidFill>
                  <a:latin typeface="Times New Roman" pitchFamily="18" charset="0"/>
                </a:rPr>
                <a:t>longitudinal</a:t>
              </a:r>
              <a:r>
                <a:rPr lang="en-US" b="0">
                  <a:latin typeface="Times New Roman" pitchFamily="18" charset="0"/>
                </a:rPr>
                <a:t> </a:t>
              </a:r>
              <a:r>
                <a:rPr lang="en-US" b="0">
                  <a:solidFill>
                    <a:srgbClr val="0000FF"/>
                  </a:solidFill>
                  <a:latin typeface="Times New Roman" pitchFamily="18" charset="0"/>
                </a:rPr>
                <a:t>proton</a:t>
              </a:r>
              <a:r>
                <a:rPr lang="en-US" b="0">
                  <a:latin typeface="Times New Roman" pitchFamily="18" charset="0"/>
                </a:rPr>
                <a:t> target:</a:t>
              </a:r>
            </a:p>
          </p:txBody>
        </p:sp>
        <p:sp>
          <p:nvSpPr>
            <p:cNvPr id="7209" name="Text Box 8"/>
            <p:cNvSpPr txBox="1">
              <a:spLocks noChangeArrowheads="1"/>
            </p:cNvSpPr>
            <p:nvPr/>
          </p:nvSpPr>
          <p:spPr bwMode="auto">
            <a:xfrm>
              <a:off x="320" y="1828"/>
              <a:ext cx="2620" cy="231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latin typeface="Symbol" pitchFamily="18" charset="2"/>
                </a:rPr>
                <a:t>Ds</a:t>
              </a:r>
              <a:r>
                <a:rPr lang="en-US" baseline="-25000">
                  <a:latin typeface="Times New Roman" pitchFamily="18" charset="0"/>
                </a:rPr>
                <a:t>UL</a:t>
              </a:r>
              <a:r>
                <a:rPr lang="en-US" b="0">
                  <a:latin typeface="Times New Roman" pitchFamily="18" charset="0"/>
                </a:rPr>
                <a:t> ~ </a:t>
              </a:r>
              <a:r>
                <a:rPr lang="en-US" b="0">
                  <a:solidFill>
                    <a:srgbClr val="FF3300"/>
                  </a:solidFill>
                  <a:latin typeface="Times New Roman" pitchFamily="18" charset="0"/>
                </a:rPr>
                <a:t>sin</a:t>
              </a:r>
              <a:r>
                <a:rPr lang="en-US" b="0">
                  <a:solidFill>
                    <a:srgbClr val="FF3300"/>
                  </a:solidFill>
                  <a:latin typeface="Symbol" pitchFamily="18" charset="2"/>
                </a:rPr>
                <a:t>f</a:t>
              </a:r>
              <a:r>
                <a:rPr lang="en-US">
                  <a:latin typeface="Times New Roman" pitchFamily="18" charset="0"/>
                </a:rPr>
                <a:t>Im</a:t>
              </a:r>
              <a:r>
                <a:rPr lang="en-US" b="0">
                  <a:latin typeface="Times New Roman" pitchFamily="18" charset="0"/>
                </a:rPr>
                <a:t>{F</a:t>
              </a:r>
              <a:r>
                <a:rPr lang="en-US" b="0" baseline="-25000">
                  <a:latin typeface="Times New Roman" pitchFamily="18" charset="0"/>
                </a:rPr>
                <a:t>1</a:t>
              </a:r>
              <a:r>
                <a:rPr lang="en-US" b="0">
                  <a:solidFill>
                    <a:srgbClr val="0000FF"/>
                  </a:solidFill>
                  <a:latin typeface="Times New Roman" pitchFamily="18" charset="0"/>
                </a:rPr>
                <a:t>H</a:t>
              </a:r>
              <a:r>
                <a:rPr lang="en-US" b="0">
                  <a:latin typeface="Times New Roman" pitchFamily="18" charset="0"/>
                </a:rPr>
                <a:t>+</a:t>
              </a:r>
              <a:r>
                <a:rPr lang="en-US" b="0">
                  <a:latin typeface="Symbol" pitchFamily="18" charset="2"/>
                </a:rPr>
                <a:t>x</a:t>
              </a:r>
              <a:r>
                <a:rPr lang="en-US" b="0">
                  <a:latin typeface="Times New Roman" pitchFamily="18" charset="0"/>
                </a:rPr>
                <a:t>(F</a:t>
              </a:r>
              <a:r>
                <a:rPr lang="en-US" b="0" baseline="-25000">
                  <a:latin typeface="Times New Roman" pitchFamily="18" charset="0"/>
                </a:rPr>
                <a:t>1</a:t>
              </a:r>
              <a:r>
                <a:rPr lang="en-US" b="0">
                  <a:latin typeface="Times New Roman" pitchFamily="18" charset="0"/>
                </a:rPr>
                <a:t>+F</a:t>
              </a:r>
              <a:r>
                <a:rPr lang="en-US" b="0" baseline="-25000">
                  <a:latin typeface="Times New Roman" pitchFamily="18" charset="0"/>
                </a:rPr>
                <a:t>2</a:t>
              </a:r>
              <a:r>
                <a:rPr lang="en-US" b="0">
                  <a:latin typeface="Times New Roman" pitchFamily="18" charset="0"/>
                </a:rPr>
                <a:t>)(</a:t>
              </a:r>
              <a:r>
                <a:rPr lang="en-US" b="0">
                  <a:solidFill>
                    <a:srgbClr val="0000FF"/>
                  </a:solidFill>
                  <a:latin typeface="Times New Roman" pitchFamily="18" charset="0"/>
                </a:rPr>
                <a:t>H</a:t>
              </a:r>
              <a:r>
                <a:rPr lang="en-US" b="0">
                  <a:solidFill>
                    <a:srgbClr val="FF3300"/>
                  </a:solidFill>
                  <a:latin typeface="Times New Roman" pitchFamily="18" charset="0"/>
                </a:rPr>
                <a:t> </a:t>
              </a:r>
              <a:r>
                <a:rPr lang="en-US" b="0">
                  <a:latin typeface="Times New Roman" pitchFamily="18" charset="0"/>
                </a:rPr>
                <a:t>+ … }d</a:t>
              </a:r>
              <a:r>
                <a:rPr lang="en-US" b="0">
                  <a:latin typeface="Symbol" pitchFamily="18" charset="2"/>
                </a:rPr>
                <a:t>f</a:t>
              </a:r>
            </a:p>
          </p:txBody>
        </p:sp>
        <p:sp>
          <p:nvSpPr>
            <p:cNvPr id="7210" name="Rectangle 9"/>
            <p:cNvSpPr>
              <a:spLocks noChangeArrowheads="1"/>
            </p:cNvSpPr>
            <p:nvPr/>
          </p:nvSpPr>
          <p:spPr bwMode="auto">
            <a:xfrm>
              <a:off x="1438" y="1699"/>
              <a:ext cx="116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  <a:latin typeface="Times New Roman" pitchFamily="18" charset="0"/>
                </a:rPr>
                <a:t>~</a:t>
              </a:r>
              <a:endParaRPr lang="en-US" sz="2400">
                <a:solidFill>
                  <a:srgbClr val="0000FF"/>
                </a:solidFill>
                <a:latin typeface="Tahoma" pitchFamily="34" charset="0"/>
              </a:endParaRPr>
            </a:p>
          </p:txBody>
        </p:sp>
        <p:sp>
          <p:nvSpPr>
            <p:cNvPr id="7211" name="Text Box 17"/>
            <p:cNvSpPr txBox="1">
              <a:spLocks noChangeArrowheads="1"/>
            </p:cNvSpPr>
            <p:nvPr/>
          </p:nvSpPr>
          <p:spPr bwMode="auto">
            <a:xfrm>
              <a:off x="3836" y="1752"/>
              <a:ext cx="67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400" b="0">
                  <a:solidFill>
                    <a:srgbClr val="0000FF"/>
                  </a:solidFill>
                  <a:latin typeface="Times New Roman" pitchFamily="18" charset="0"/>
                </a:rPr>
                <a:t>H</a:t>
              </a:r>
              <a:r>
                <a:rPr lang="en-US" sz="2400" b="0" baseline="-25000">
                  <a:solidFill>
                    <a:srgbClr val="0000FF"/>
                  </a:solidFill>
                  <a:latin typeface="Times New Roman" pitchFamily="18" charset="0"/>
                </a:rPr>
                <a:t>p</a:t>
              </a:r>
              <a:r>
                <a:rPr lang="en-US" sz="2400" b="0">
                  <a:solidFill>
                    <a:srgbClr val="0000FF"/>
                  </a:solidFill>
                  <a:latin typeface="Times New Roman" pitchFamily="18" charset="0"/>
                </a:rPr>
                <a:t>, </a:t>
              </a:r>
              <a:r>
                <a:rPr lang="en-US" sz="2800">
                  <a:solidFill>
                    <a:srgbClr val="0000FF"/>
                  </a:solidFill>
                  <a:latin typeface="Times New Roman" pitchFamily="18" charset="0"/>
                </a:rPr>
                <a:t>H</a:t>
              </a:r>
              <a:r>
                <a:rPr lang="en-US" sz="2800" baseline="-25000">
                  <a:solidFill>
                    <a:srgbClr val="0000FF"/>
                  </a:solidFill>
                  <a:latin typeface="Times New Roman" pitchFamily="18" charset="0"/>
                </a:rPr>
                <a:t>p</a:t>
              </a:r>
            </a:p>
          </p:txBody>
        </p:sp>
        <p:sp>
          <p:nvSpPr>
            <p:cNvPr id="7212" name="Rectangle 18"/>
            <p:cNvSpPr>
              <a:spLocks noChangeArrowheads="1"/>
            </p:cNvSpPr>
            <p:nvPr/>
          </p:nvSpPr>
          <p:spPr bwMode="auto">
            <a:xfrm>
              <a:off x="4234" y="1610"/>
              <a:ext cx="116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  <a:latin typeface="Times New Roman" pitchFamily="18" charset="0"/>
                </a:rPr>
                <a:t>~</a:t>
              </a:r>
              <a:endParaRPr lang="en-US" sz="2400">
                <a:solidFill>
                  <a:srgbClr val="0000FF"/>
                </a:solidFill>
                <a:latin typeface="Tahoma" pitchFamily="34" charset="0"/>
              </a:endParaRPr>
            </a:p>
          </p:txBody>
        </p:sp>
        <p:sp>
          <p:nvSpPr>
            <p:cNvPr id="7213" name="AutoShape 52"/>
            <p:cNvSpPr>
              <a:spLocks noChangeArrowheads="1"/>
            </p:cNvSpPr>
            <p:nvPr/>
          </p:nvSpPr>
          <p:spPr bwMode="auto">
            <a:xfrm>
              <a:off x="3091" y="1828"/>
              <a:ext cx="681" cy="227"/>
            </a:xfrm>
            <a:prstGeom prst="rightArrow">
              <a:avLst>
                <a:gd name="adj1" fmla="val 50000"/>
                <a:gd name="adj2" fmla="val 75000"/>
              </a:avLst>
            </a:prstGeom>
            <a:solidFill>
              <a:srgbClr val="0000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</p:grpSp>
      <p:grpSp>
        <p:nvGrpSpPr>
          <p:cNvPr id="7176" name="Group 82"/>
          <p:cNvGrpSpPr>
            <a:grpSpLocks/>
          </p:cNvGrpSpPr>
          <p:nvPr/>
        </p:nvGrpSpPr>
        <p:grpSpPr bwMode="auto">
          <a:xfrm>
            <a:off x="509588" y="1460500"/>
            <a:ext cx="6997700" cy="1147763"/>
            <a:chOff x="321" y="920"/>
            <a:chExt cx="4408" cy="723"/>
          </a:xfrm>
        </p:grpSpPr>
        <p:sp>
          <p:nvSpPr>
            <p:cNvPr id="7199" name="Text Box 3"/>
            <p:cNvSpPr txBox="1">
              <a:spLocks noChangeArrowheads="1"/>
            </p:cNvSpPr>
            <p:nvPr/>
          </p:nvSpPr>
          <p:spPr bwMode="auto">
            <a:xfrm>
              <a:off x="321" y="1176"/>
              <a:ext cx="2712" cy="231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Symbol" pitchFamily="18" charset="2"/>
                </a:rPr>
                <a:t>Ds</a:t>
              </a:r>
              <a:r>
                <a:rPr lang="en-US" baseline="-25000">
                  <a:latin typeface="Times New Roman" pitchFamily="18" charset="0"/>
                </a:rPr>
                <a:t>LU</a:t>
              </a:r>
              <a:r>
                <a:rPr lang="en-US">
                  <a:latin typeface="Times New Roman" pitchFamily="18" charset="0"/>
                </a:rPr>
                <a:t> </a:t>
              </a:r>
              <a:r>
                <a:rPr lang="en-US" b="0">
                  <a:latin typeface="Times New Roman" pitchFamily="18" charset="0"/>
                </a:rPr>
                <a:t>~ </a:t>
              </a:r>
              <a:r>
                <a:rPr lang="en-US" b="0">
                  <a:solidFill>
                    <a:srgbClr val="FF3300"/>
                  </a:solidFill>
                  <a:latin typeface="Times New Roman" pitchFamily="18" charset="0"/>
                </a:rPr>
                <a:t>sin</a:t>
              </a:r>
              <a:r>
                <a:rPr lang="en-US" b="0">
                  <a:solidFill>
                    <a:srgbClr val="FF3300"/>
                  </a:solidFill>
                  <a:latin typeface="Symbol" pitchFamily="18" charset="2"/>
                </a:rPr>
                <a:t>f</a:t>
              </a:r>
              <a:r>
                <a:rPr lang="en-US">
                  <a:solidFill>
                    <a:srgbClr val="FF3300"/>
                  </a:solidFill>
                  <a:latin typeface="Times New Roman" pitchFamily="18" charset="0"/>
                </a:rPr>
                <a:t> </a:t>
              </a:r>
              <a:r>
                <a:rPr lang="en-US">
                  <a:latin typeface="Times New Roman" pitchFamily="18" charset="0"/>
                </a:rPr>
                <a:t>Im</a:t>
              </a:r>
              <a:r>
                <a:rPr lang="en-US" b="0">
                  <a:latin typeface="Times New Roman" pitchFamily="18" charset="0"/>
                </a:rPr>
                <a:t>{F</a:t>
              </a:r>
              <a:r>
                <a:rPr lang="en-US" b="0" baseline="-25000">
                  <a:latin typeface="Times New Roman" pitchFamily="18" charset="0"/>
                </a:rPr>
                <a:t>1</a:t>
              </a:r>
              <a:r>
                <a:rPr lang="en-US" b="0">
                  <a:solidFill>
                    <a:srgbClr val="0000FF"/>
                  </a:solidFill>
                  <a:latin typeface="Times New Roman" pitchFamily="18" charset="0"/>
                </a:rPr>
                <a:t>H</a:t>
              </a:r>
              <a:r>
                <a:rPr lang="en-US" b="0">
                  <a:solidFill>
                    <a:schemeClr val="hlink"/>
                  </a:solidFill>
                  <a:latin typeface="Times New Roman" pitchFamily="18" charset="0"/>
                </a:rPr>
                <a:t> </a:t>
              </a:r>
              <a:r>
                <a:rPr lang="en-US" b="0">
                  <a:latin typeface="Times New Roman" pitchFamily="18" charset="0"/>
                </a:rPr>
                <a:t>+ </a:t>
              </a:r>
              <a:r>
                <a:rPr lang="en-US" b="0">
                  <a:latin typeface="Symbol" pitchFamily="18" charset="2"/>
                </a:rPr>
                <a:t>x</a:t>
              </a:r>
              <a:r>
                <a:rPr lang="en-US" b="0">
                  <a:latin typeface="Times New Roman" pitchFamily="18" charset="0"/>
                </a:rPr>
                <a:t>(F</a:t>
              </a:r>
              <a:r>
                <a:rPr lang="en-US" b="0" baseline="-25000">
                  <a:latin typeface="Times New Roman" pitchFamily="18" charset="0"/>
                </a:rPr>
                <a:t>1</a:t>
              </a:r>
              <a:r>
                <a:rPr lang="en-US" b="0">
                  <a:latin typeface="Times New Roman" pitchFamily="18" charset="0"/>
                </a:rPr>
                <a:t>+F</a:t>
              </a:r>
              <a:r>
                <a:rPr lang="en-US" b="0" baseline="-25000">
                  <a:latin typeface="Times New Roman" pitchFamily="18" charset="0"/>
                </a:rPr>
                <a:t>2</a:t>
              </a:r>
              <a:r>
                <a:rPr lang="en-US" b="0">
                  <a:latin typeface="Times New Roman" pitchFamily="18" charset="0"/>
                </a:rPr>
                <a:t>)</a:t>
              </a:r>
              <a:r>
                <a:rPr lang="en-US" b="0">
                  <a:solidFill>
                    <a:srgbClr val="0000FF"/>
                  </a:solidFill>
                  <a:latin typeface="Times New Roman" pitchFamily="18" charset="0"/>
                </a:rPr>
                <a:t>H </a:t>
              </a:r>
              <a:r>
                <a:rPr lang="en-US" b="0">
                  <a:latin typeface="Times New Roman" pitchFamily="18" charset="0"/>
                </a:rPr>
                <a:t>+kF</a:t>
              </a:r>
              <a:r>
                <a:rPr lang="en-US" b="0" baseline="-25000">
                  <a:latin typeface="Times New Roman" pitchFamily="18" charset="0"/>
                </a:rPr>
                <a:t>2</a:t>
              </a:r>
              <a:r>
                <a:rPr lang="en-US" b="0">
                  <a:solidFill>
                    <a:srgbClr val="0000FF"/>
                  </a:solidFill>
                  <a:latin typeface="Times New Roman" pitchFamily="18" charset="0"/>
                </a:rPr>
                <a:t>E</a:t>
              </a:r>
              <a:r>
                <a:rPr lang="en-US" b="0">
                  <a:latin typeface="Times New Roman" pitchFamily="18" charset="0"/>
                </a:rPr>
                <a:t>}d</a:t>
              </a:r>
              <a:r>
                <a:rPr lang="en-US" b="0">
                  <a:latin typeface="Symbol" pitchFamily="18" charset="2"/>
                </a:rPr>
                <a:t>f</a:t>
              </a:r>
            </a:p>
          </p:txBody>
        </p:sp>
        <p:sp>
          <p:nvSpPr>
            <p:cNvPr id="7200" name="Rectangle 4"/>
            <p:cNvSpPr>
              <a:spLocks noChangeArrowheads="1"/>
            </p:cNvSpPr>
            <p:nvPr/>
          </p:nvSpPr>
          <p:spPr bwMode="auto">
            <a:xfrm>
              <a:off x="2256" y="1033"/>
              <a:ext cx="116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  <a:latin typeface="Times New Roman" pitchFamily="18" charset="0"/>
                </a:rPr>
                <a:t>~</a:t>
              </a:r>
              <a:endParaRPr lang="en-US" sz="2400">
                <a:solidFill>
                  <a:srgbClr val="0000FF"/>
                </a:solidFill>
                <a:latin typeface="Tahoma" pitchFamily="34" charset="0"/>
              </a:endParaRPr>
            </a:p>
          </p:txBody>
        </p:sp>
        <p:sp>
          <p:nvSpPr>
            <p:cNvPr id="7201" name="Text Box 5"/>
            <p:cNvSpPr txBox="1">
              <a:spLocks noChangeArrowheads="1"/>
            </p:cNvSpPr>
            <p:nvPr/>
          </p:nvSpPr>
          <p:spPr bwMode="auto">
            <a:xfrm>
              <a:off x="375" y="920"/>
              <a:ext cx="257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0">
                  <a:latin typeface="Times New Roman" pitchFamily="18" charset="0"/>
                </a:rPr>
                <a:t>Polarized </a:t>
              </a:r>
              <a:r>
                <a:rPr lang="en-US" b="0">
                  <a:solidFill>
                    <a:srgbClr val="FF0000"/>
                  </a:solidFill>
                  <a:latin typeface="Times New Roman" pitchFamily="18" charset="0"/>
                </a:rPr>
                <a:t>beam</a:t>
              </a:r>
              <a:r>
                <a:rPr lang="en-US" b="0">
                  <a:latin typeface="Times New Roman" pitchFamily="18" charset="0"/>
                </a:rPr>
                <a:t>, unpolarized </a:t>
              </a:r>
              <a:r>
                <a:rPr lang="en-US" b="0">
                  <a:solidFill>
                    <a:srgbClr val="0000FF"/>
                  </a:solidFill>
                  <a:latin typeface="Times New Roman" pitchFamily="18" charset="0"/>
                </a:rPr>
                <a:t>proton</a:t>
              </a:r>
              <a:r>
                <a:rPr lang="en-US" b="0">
                  <a:latin typeface="Times New Roman" pitchFamily="18" charset="0"/>
                </a:rPr>
                <a:t> target:</a:t>
              </a:r>
            </a:p>
          </p:txBody>
        </p:sp>
        <p:sp>
          <p:nvSpPr>
            <p:cNvPr id="7202" name="Line 14"/>
            <p:cNvSpPr>
              <a:spLocks noChangeShapeType="1"/>
            </p:cNvSpPr>
            <p:nvPr/>
          </p:nvSpPr>
          <p:spPr bwMode="auto">
            <a:xfrm flipV="1">
              <a:off x="1803" y="137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7203" name="Line 15"/>
            <p:cNvSpPr>
              <a:spLocks noChangeShapeType="1"/>
            </p:cNvSpPr>
            <p:nvPr/>
          </p:nvSpPr>
          <p:spPr bwMode="auto">
            <a:xfrm flipV="1">
              <a:off x="2540" y="136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7204" name="Text Box 16"/>
            <p:cNvSpPr txBox="1">
              <a:spLocks noChangeArrowheads="1"/>
            </p:cNvSpPr>
            <p:nvPr/>
          </p:nvSpPr>
          <p:spPr bwMode="auto">
            <a:xfrm>
              <a:off x="1423" y="1431"/>
              <a:ext cx="1524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00">
                  <a:solidFill>
                    <a:srgbClr val="FF0000"/>
                  </a:solidFill>
                  <a:latin typeface="Times New Roman" pitchFamily="18" charset="0"/>
                </a:rPr>
                <a:t>Kinematically suppressed</a:t>
              </a:r>
            </a:p>
          </p:txBody>
        </p:sp>
        <p:sp>
          <p:nvSpPr>
            <p:cNvPr id="7205" name="AutoShape 51"/>
            <p:cNvSpPr>
              <a:spLocks noChangeArrowheads="1"/>
            </p:cNvSpPr>
            <p:nvPr/>
          </p:nvSpPr>
          <p:spPr bwMode="auto">
            <a:xfrm>
              <a:off x="3131" y="1349"/>
              <a:ext cx="681" cy="198"/>
            </a:xfrm>
            <a:prstGeom prst="rightArrow">
              <a:avLst>
                <a:gd name="adj1" fmla="val 50000"/>
                <a:gd name="adj2" fmla="val 85985"/>
              </a:avLst>
            </a:prstGeom>
            <a:solidFill>
              <a:srgbClr val="0000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206" name="Text Box 70"/>
            <p:cNvSpPr txBox="1">
              <a:spLocks noChangeArrowheads="1"/>
            </p:cNvSpPr>
            <p:nvPr/>
          </p:nvSpPr>
          <p:spPr bwMode="auto">
            <a:xfrm>
              <a:off x="3778" y="1267"/>
              <a:ext cx="951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800">
                  <a:solidFill>
                    <a:srgbClr val="0000FF"/>
                  </a:solidFill>
                  <a:latin typeface="Times New Roman" pitchFamily="18" charset="0"/>
                </a:rPr>
                <a:t>H</a:t>
              </a:r>
              <a:r>
                <a:rPr lang="en-US" sz="2800" baseline="-25000">
                  <a:solidFill>
                    <a:srgbClr val="0000FF"/>
                  </a:solidFill>
                  <a:latin typeface="Times New Roman" pitchFamily="18" charset="0"/>
                </a:rPr>
                <a:t>p</a:t>
              </a:r>
              <a:r>
                <a:rPr lang="en-US" sz="2400" b="0">
                  <a:solidFill>
                    <a:srgbClr val="0000FF"/>
                  </a:solidFill>
                  <a:latin typeface="Times New Roman" pitchFamily="18" charset="0"/>
                </a:rPr>
                <a:t>, H</a:t>
              </a:r>
              <a:r>
                <a:rPr lang="en-US" sz="2400" b="0" baseline="-25000">
                  <a:solidFill>
                    <a:srgbClr val="0000FF"/>
                  </a:solidFill>
                  <a:latin typeface="Times New Roman" pitchFamily="18" charset="0"/>
                </a:rPr>
                <a:t>p</a:t>
              </a:r>
              <a:r>
                <a:rPr lang="en-US" sz="2400" b="0">
                  <a:solidFill>
                    <a:srgbClr val="0000FF"/>
                  </a:solidFill>
                  <a:latin typeface="Times New Roman" pitchFamily="18" charset="0"/>
                </a:rPr>
                <a:t>, E</a:t>
              </a:r>
              <a:r>
                <a:rPr lang="en-US" sz="2400" b="0" baseline="-25000">
                  <a:solidFill>
                    <a:srgbClr val="0000FF"/>
                  </a:solidFill>
                  <a:latin typeface="Times New Roman" pitchFamily="18" charset="0"/>
                </a:rPr>
                <a:t>p</a:t>
              </a:r>
            </a:p>
          </p:txBody>
        </p:sp>
        <p:sp>
          <p:nvSpPr>
            <p:cNvPr id="7207" name="Rectangle 71"/>
            <p:cNvSpPr>
              <a:spLocks noChangeArrowheads="1"/>
            </p:cNvSpPr>
            <p:nvPr/>
          </p:nvSpPr>
          <p:spPr bwMode="auto">
            <a:xfrm>
              <a:off x="4216" y="1157"/>
              <a:ext cx="116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  <a:latin typeface="Times New Roman" pitchFamily="18" charset="0"/>
                </a:rPr>
                <a:t>~</a:t>
              </a:r>
              <a:endParaRPr lang="en-US" sz="2400">
                <a:solidFill>
                  <a:srgbClr val="0000FF"/>
                </a:solidFill>
                <a:latin typeface="Tahoma" pitchFamily="34" charset="0"/>
              </a:endParaRPr>
            </a:p>
          </p:txBody>
        </p:sp>
      </p:grpSp>
      <p:sp>
        <p:nvSpPr>
          <p:cNvPr id="7177" name="Text Box 73"/>
          <p:cNvSpPr txBox="1">
            <a:spLocks noChangeArrowheads="1"/>
          </p:cNvSpPr>
          <p:nvPr/>
        </p:nvSpPr>
        <p:spPr bwMode="auto">
          <a:xfrm>
            <a:off x="5180013" y="5454650"/>
            <a:ext cx="3773487" cy="1190625"/>
          </a:xfrm>
          <a:prstGeom prst="rect">
            <a:avLst/>
          </a:prstGeom>
          <a:solidFill>
            <a:srgbClr val="BBE0E3"/>
          </a:solidFill>
          <a:ln w="57150" cmpd="dbl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Clr>
                <a:srgbClr val="FF0000"/>
              </a:buClr>
              <a:buFont typeface="Wingdings" pitchFamily="2" charset="2"/>
              <a:buNone/>
            </a:pPr>
            <a:r>
              <a:rPr lang="en-US">
                <a:solidFill>
                  <a:srgbClr val="0000FF"/>
                </a:solidFill>
                <a:latin typeface="Times New Roman" pitchFamily="18" charset="0"/>
              </a:rPr>
              <a:t>nDVCS</a:t>
            </a:r>
            <a:r>
              <a:rPr lang="en-US" b="0">
                <a:latin typeface="Times New Roman" pitchFamily="18" charset="0"/>
              </a:rPr>
              <a:t> gives access to </a:t>
            </a:r>
            <a:r>
              <a:rPr lang="en-US">
                <a:solidFill>
                  <a:srgbClr val="0000FF"/>
                </a:solidFill>
                <a:latin typeface="Times New Roman" pitchFamily="18" charset="0"/>
              </a:rPr>
              <a:t>E</a:t>
            </a:r>
            <a:r>
              <a:rPr lang="en-US" b="0">
                <a:latin typeface="Times New Roman" pitchFamily="18" charset="0"/>
              </a:rPr>
              <a:t>, </a:t>
            </a:r>
          </a:p>
          <a:p>
            <a:pPr algn="ctr">
              <a:buClr>
                <a:srgbClr val="FF0000"/>
              </a:buClr>
              <a:buFont typeface="Wingdings" pitchFamily="2" charset="2"/>
              <a:buNone/>
            </a:pPr>
            <a:r>
              <a:rPr lang="en-US" b="0">
                <a:latin typeface="Times New Roman" pitchFamily="18" charset="0"/>
              </a:rPr>
              <a:t>the </a:t>
            </a:r>
            <a:r>
              <a:rPr lang="en-US">
                <a:solidFill>
                  <a:srgbClr val="0000FF"/>
                </a:solidFill>
                <a:latin typeface="Times New Roman" pitchFamily="18" charset="0"/>
              </a:rPr>
              <a:t>least</a:t>
            </a:r>
            <a:r>
              <a:rPr lang="en-US">
                <a:latin typeface="Times New Roman" pitchFamily="18" charset="0"/>
              </a:rPr>
              <a:t> </a:t>
            </a:r>
            <a:r>
              <a:rPr lang="en-US">
                <a:solidFill>
                  <a:srgbClr val="0000FF"/>
                </a:solidFill>
                <a:latin typeface="Times New Roman" pitchFamily="18" charset="0"/>
              </a:rPr>
              <a:t>known</a:t>
            </a:r>
            <a:r>
              <a:rPr lang="en-US" b="0">
                <a:solidFill>
                  <a:srgbClr val="0000FF"/>
                </a:solidFill>
                <a:latin typeface="Times New Roman" pitchFamily="18" charset="0"/>
              </a:rPr>
              <a:t> </a:t>
            </a:r>
            <a:r>
              <a:rPr lang="en-US" b="0">
                <a:latin typeface="Times New Roman" pitchFamily="18" charset="0"/>
              </a:rPr>
              <a:t>and </a:t>
            </a:r>
          </a:p>
          <a:p>
            <a:pPr algn="ctr">
              <a:buClr>
                <a:srgbClr val="FF0000"/>
              </a:buClr>
              <a:buFont typeface="Wingdings" pitchFamily="2" charset="2"/>
              <a:buNone/>
            </a:pPr>
            <a:r>
              <a:rPr lang="en-US">
                <a:solidFill>
                  <a:srgbClr val="0000FF"/>
                </a:solidFill>
                <a:latin typeface="Times New Roman" pitchFamily="18" charset="0"/>
              </a:rPr>
              <a:t>least</a:t>
            </a:r>
            <a:r>
              <a:rPr lang="en-US">
                <a:latin typeface="Times New Roman" pitchFamily="18" charset="0"/>
              </a:rPr>
              <a:t> </a:t>
            </a:r>
            <a:r>
              <a:rPr lang="en-US">
                <a:solidFill>
                  <a:srgbClr val="0000FF"/>
                </a:solidFill>
                <a:latin typeface="Times New Roman" pitchFamily="18" charset="0"/>
              </a:rPr>
              <a:t>constrained</a:t>
            </a:r>
            <a:r>
              <a:rPr lang="en-US">
                <a:latin typeface="Times New Roman" pitchFamily="18" charset="0"/>
              </a:rPr>
              <a:t> </a:t>
            </a:r>
            <a:r>
              <a:rPr lang="en-US">
                <a:solidFill>
                  <a:srgbClr val="0000FF"/>
                </a:solidFill>
                <a:latin typeface="Times New Roman" pitchFamily="18" charset="0"/>
              </a:rPr>
              <a:t>GPD</a:t>
            </a:r>
            <a:r>
              <a:rPr lang="en-US" b="0">
                <a:solidFill>
                  <a:srgbClr val="0000FF"/>
                </a:solidFill>
                <a:latin typeface="Times New Roman" pitchFamily="18" charset="0"/>
              </a:rPr>
              <a:t> </a:t>
            </a:r>
          </a:p>
          <a:p>
            <a:pPr algn="ctr">
              <a:buClr>
                <a:srgbClr val="FF0000"/>
              </a:buClr>
              <a:buFont typeface="Wingdings" pitchFamily="2" charset="2"/>
              <a:buNone/>
            </a:pPr>
            <a:r>
              <a:rPr lang="en-US" b="0">
                <a:latin typeface="Times New Roman" pitchFamily="18" charset="0"/>
              </a:rPr>
              <a:t>that appears in </a:t>
            </a:r>
            <a:r>
              <a:rPr lang="en-US">
                <a:solidFill>
                  <a:srgbClr val="0000FF"/>
                </a:solidFill>
                <a:latin typeface="Times New Roman" pitchFamily="18" charset="0"/>
              </a:rPr>
              <a:t>Ji’s sum rule</a:t>
            </a:r>
            <a:endParaRPr lang="en-US">
              <a:latin typeface="Times New Roman" pitchFamily="18" charset="0"/>
            </a:endParaRPr>
          </a:p>
        </p:txBody>
      </p:sp>
      <p:grpSp>
        <p:nvGrpSpPr>
          <p:cNvPr id="7178" name="Group 86"/>
          <p:cNvGrpSpPr>
            <a:grpSpLocks/>
          </p:cNvGrpSpPr>
          <p:nvPr/>
        </p:nvGrpSpPr>
        <p:grpSpPr bwMode="auto">
          <a:xfrm>
            <a:off x="133350" y="4267200"/>
            <a:ext cx="7575550" cy="1951038"/>
            <a:chOff x="84" y="2688"/>
            <a:chExt cx="4772" cy="1229"/>
          </a:xfrm>
        </p:grpSpPr>
        <p:sp>
          <p:nvSpPr>
            <p:cNvPr id="7187" name="Text Box 13"/>
            <p:cNvSpPr txBox="1">
              <a:spLocks noChangeArrowheads="1"/>
            </p:cNvSpPr>
            <p:nvPr/>
          </p:nvSpPr>
          <p:spPr bwMode="auto">
            <a:xfrm>
              <a:off x="3908" y="2868"/>
              <a:ext cx="94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400" b="0">
                  <a:solidFill>
                    <a:srgbClr val="0000FF"/>
                  </a:solidFill>
                  <a:latin typeface="Times New Roman" pitchFamily="18" charset="0"/>
                </a:rPr>
                <a:t>H</a:t>
              </a:r>
              <a:r>
                <a:rPr lang="en-US" sz="2400" b="0" baseline="-25000">
                  <a:solidFill>
                    <a:srgbClr val="0000FF"/>
                  </a:solidFill>
                  <a:latin typeface="Times New Roman" pitchFamily="18" charset="0"/>
                </a:rPr>
                <a:t>n</a:t>
              </a:r>
              <a:r>
                <a:rPr lang="en-US" sz="2400" b="0">
                  <a:solidFill>
                    <a:srgbClr val="0000FF"/>
                  </a:solidFill>
                  <a:latin typeface="Times New Roman" pitchFamily="18" charset="0"/>
                </a:rPr>
                <a:t>, H</a:t>
              </a:r>
              <a:r>
                <a:rPr lang="en-US" sz="2400" b="0" baseline="-25000">
                  <a:solidFill>
                    <a:srgbClr val="0000FF"/>
                  </a:solidFill>
                  <a:latin typeface="Times New Roman" pitchFamily="18" charset="0"/>
                </a:rPr>
                <a:t>n</a:t>
              </a:r>
              <a:r>
                <a:rPr lang="en-US" sz="2400" b="0">
                  <a:solidFill>
                    <a:srgbClr val="0000FF"/>
                  </a:solidFill>
                  <a:latin typeface="Times New Roman" pitchFamily="18" charset="0"/>
                </a:rPr>
                <a:t>, </a:t>
              </a:r>
              <a:r>
                <a:rPr lang="en-US" sz="2800">
                  <a:solidFill>
                    <a:srgbClr val="0000FF"/>
                  </a:solidFill>
                  <a:latin typeface="Times New Roman" pitchFamily="18" charset="0"/>
                </a:rPr>
                <a:t>E</a:t>
              </a:r>
              <a:r>
                <a:rPr lang="en-US" sz="2800" baseline="-25000">
                  <a:solidFill>
                    <a:srgbClr val="0000FF"/>
                  </a:solidFill>
                  <a:latin typeface="Times New Roman" pitchFamily="18" charset="0"/>
                </a:rPr>
                <a:t>n</a:t>
              </a:r>
            </a:p>
          </p:txBody>
        </p:sp>
        <p:sp>
          <p:nvSpPr>
            <p:cNvPr id="7188" name="Rectangle 28"/>
            <p:cNvSpPr>
              <a:spLocks noChangeArrowheads="1"/>
            </p:cNvSpPr>
            <p:nvPr/>
          </p:nvSpPr>
          <p:spPr bwMode="auto">
            <a:xfrm>
              <a:off x="4273" y="2774"/>
              <a:ext cx="116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  <a:latin typeface="Times New Roman" pitchFamily="18" charset="0"/>
                </a:rPr>
                <a:t>~</a:t>
              </a:r>
              <a:endParaRPr lang="en-US" sz="2400">
                <a:solidFill>
                  <a:srgbClr val="0000FF"/>
                </a:solidFill>
                <a:latin typeface="Tahoma" pitchFamily="34" charset="0"/>
              </a:endParaRPr>
            </a:p>
          </p:txBody>
        </p:sp>
        <p:sp>
          <p:nvSpPr>
            <p:cNvPr id="7189" name="Text Box 62"/>
            <p:cNvSpPr txBox="1">
              <a:spLocks noChangeArrowheads="1"/>
            </p:cNvSpPr>
            <p:nvPr/>
          </p:nvSpPr>
          <p:spPr bwMode="auto">
            <a:xfrm>
              <a:off x="120" y="2935"/>
              <a:ext cx="2995" cy="250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latin typeface="Symbol" pitchFamily="18" charset="2"/>
                </a:rPr>
                <a:t>Ds</a:t>
              </a:r>
              <a:r>
                <a:rPr lang="en-US" sz="2000" baseline="-25000">
                  <a:latin typeface="Times New Roman" pitchFamily="18" charset="0"/>
                </a:rPr>
                <a:t>LU</a:t>
              </a:r>
              <a:r>
                <a:rPr lang="en-US" sz="2000">
                  <a:latin typeface="Times New Roman" pitchFamily="18" charset="0"/>
                </a:rPr>
                <a:t> </a:t>
              </a:r>
              <a:r>
                <a:rPr lang="en-US" sz="2000" b="0">
                  <a:latin typeface="Times New Roman" pitchFamily="18" charset="0"/>
                </a:rPr>
                <a:t>~ </a:t>
              </a:r>
              <a:r>
                <a:rPr lang="en-US" sz="2000" b="0">
                  <a:solidFill>
                    <a:srgbClr val="FF3300"/>
                  </a:solidFill>
                  <a:latin typeface="Times New Roman" pitchFamily="18" charset="0"/>
                </a:rPr>
                <a:t>sin</a:t>
              </a:r>
              <a:r>
                <a:rPr lang="en-US" sz="2000" b="0">
                  <a:solidFill>
                    <a:srgbClr val="FF3300"/>
                  </a:solidFill>
                  <a:latin typeface="Symbol" pitchFamily="18" charset="2"/>
                </a:rPr>
                <a:t>f</a:t>
              </a:r>
              <a:r>
                <a:rPr lang="en-US" sz="2000">
                  <a:solidFill>
                    <a:srgbClr val="FF3300"/>
                  </a:solidFill>
                  <a:latin typeface="Times New Roman" pitchFamily="18" charset="0"/>
                </a:rPr>
                <a:t> </a:t>
              </a:r>
              <a:r>
                <a:rPr lang="en-US" sz="2000">
                  <a:latin typeface="Times New Roman" pitchFamily="18" charset="0"/>
                </a:rPr>
                <a:t>Im</a:t>
              </a:r>
              <a:r>
                <a:rPr lang="en-US" sz="2000" b="0">
                  <a:latin typeface="Times New Roman" pitchFamily="18" charset="0"/>
                </a:rPr>
                <a:t>{F</a:t>
              </a:r>
              <a:r>
                <a:rPr lang="en-US" sz="2000" b="0" baseline="-25000">
                  <a:latin typeface="Times New Roman" pitchFamily="18" charset="0"/>
                </a:rPr>
                <a:t>1</a:t>
              </a:r>
              <a:r>
                <a:rPr lang="en-US" sz="2000" b="0">
                  <a:solidFill>
                    <a:srgbClr val="0000FF"/>
                  </a:solidFill>
                  <a:latin typeface="Times New Roman" pitchFamily="18" charset="0"/>
                </a:rPr>
                <a:t>H</a:t>
              </a:r>
              <a:r>
                <a:rPr lang="en-US" sz="2000" b="0">
                  <a:solidFill>
                    <a:schemeClr val="hlink"/>
                  </a:solidFill>
                  <a:latin typeface="Times New Roman" pitchFamily="18" charset="0"/>
                </a:rPr>
                <a:t> </a:t>
              </a:r>
              <a:r>
                <a:rPr lang="en-US" sz="2000" b="0">
                  <a:latin typeface="Times New Roman" pitchFamily="18" charset="0"/>
                </a:rPr>
                <a:t>+ </a:t>
              </a:r>
              <a:r>
                <a:rPr lang="en-US" sz="2000" b="0">
                  <a:latin typeface="Symbol" pitchFamily="18" charset="2"/>
                </a:rPr>
                <a:t>x</a:t>
              </a:r>
              <a:r>
                <a:rPr lang="en-US" sz="2000" b="0">
                  <a:latin typeface="Times New Roman" pitchFamily="18" charset="0"/>
                </a:rPr>
                <a:t>(F</a:t>
              </a:r>
              <a:r>
                <a:rPr lang="en-US" sz="2000" b="0" baseline="-25000">
                  <a:latin typeface="Times New Roman" pitchFamily="18" charset="0"/>
                </a:rPr>
                <a:t>1</a:t>
              </a:r>
              <a:r>
                <a:rPr lang="en-US" sz="2000" b="0">
                  <a:latin typeface="Times New Roman" pitchFamily="18" charset="0"/>
                </a:rPr>
                <a:t>+F</a:t>
              </a:r>
              <a:r>
                <a:rPr lang="en-US" sz="2000" b="0" baseline="-25000">
                  <a:latin typeface="Times New Roman" pitchFamily="18" charset="0"/>
                </a:rPr>
                <a:t>2</a:t>
              </a:r>
              <a:r>
                <a:rPr lang="en-US" sz="2000" b="0">
                  <a:latin typeface="Times New Roman" pitchFamily="18" charset="0"/>
                </a:rPr>
                <a:t>)</a:t>
              </a:r>
              <a:r>
                <a:rPr lang="en-US" sz="2000" b="0">
                  <a:solidFill>
                    <a:srgbClr val="0000FF"/>
                  </a:solidFill>
                  <a:latin typeface="Times New Roman" pitchFamily="18" charset="0"/>
                </a:rPr>
                <a:t>H </a:t>
              </a:r>
              <a:r>
                <a:rPr lang="en-US" sz="2000" b="0">
                  <a:latin typeface="Times New Roman" pitchFamily="18" charset="0"/>
                </a:rPr>
                <a:t>- kF</a:t>
              </a:r>
              <a:r>
                <a:rPr lang="en-US" sz="2000" b="0" baseline="-25000">
                  <a:latin typeface="Times New Roman" pitchFamily="18" charset="0"/>
                </a:rPr>
                <a:t>2</a:t>
              </a:r>
              <a:r>
                <a:rPr lang="en-US" sz="2000" b="0">
                  <a:solidFill>
                    <a:srgbClr val="0000FF"/>
                  </a:solidFill>
                  <a:latin typeface="Times New Roman" pitchFamily="18" charset="0"/>
                </a:rPr>
                <a:t>E</a:t>
              </a:r>
              <a:r>
                <a:rPr lang="en-US" sz="2000" b="0">
                  <a:latin typeface="Times New Roman" pitchFamily="18" charset="0"/>
                </a:rPr>
                <a:t>}d</a:t>
              </a:r>
              <a:r>
                <a:rPr lang="en-US" sz="2000" b="0">
                  <a:latin typeface="Symbol" pitchFamily="18" charset="2"/>
                </a:rPr>
                <a:t>f</a:t>
              </a:r>
            </a:p>
          </p:txBody>
        </p:sp>
        <p:sp>
          <p:nvSpPr>
            <p:cNvPr id="7190" name="Rectangle 63"/>
            <p:cNvSpPr>
              <a:spLocks noChangeArrowheads="1"/>
            </p:cNvSpPr>
            <p:nvPr/>
          </p:nvSpPr>
          <p:spPr bwMode="auto">
            <a:xfrm>
              <a:off x="2231" y="2808"/>
              <a:ext cx="116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  <a:latin typeface="Times New Roman" pitchFamily="18" charset="0"/>
                </a:rPr>
                <a:t>~</a:t>
              </a:r>
              <a:endParaRPr lang="en-US" sz="2400">
                <a:solidFill>
                  <a:srgbClr val="0000FF"/>
                </a:solidFill>
                <a:latin typeface="Tahoma" pitchFamily="34" charset="0"/>
              </a:endParaRPr>
            </a:p>
          </p:txBody>
        </p:sp>
        <p:sp>
          <p:nvSpPr>
            <p:cNvPr id="7191" name="Text Box 64"/>
            <p:cNvSpPr txBox="1">
              <a:spLocks noChangeArrowheads="1"/>
            </p:cNvSpPr>
            <p:nvPr/>
          </p:nvSpPr>
          <p:spPr bwMode="auto">
            <a:xfrm>
              <a:off x="189" y="2688"/>
              <a:ext cx="291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 b="0">
                  <a:latin typeface="Times New Roman" pitchFamily="18" charset="0"/>
                </a:rPr>
                <a:t>Polarized </a:t>
              </a:r>
              <a:r>
                <a:rPr lang="en-US" sz="2000" b="0">
                  <a:solidFill>
                    <a:srgbClr val="FF0000"/>
                  </a:solidFill>
                  <a:latin typeface="Times New Roman" pitchFamily="18" charset="0"/>
                </a:rPr>
                <a:t>beam</a:t>
              </a:r>
              <a:r>
                <a:rPr lang="en-US" sz="2000" b="0">
                  <a:latin typeface="Times New Roman" pitchFamily="18" charset="0"/>
                </a:rPr>
                <a:t>, unpolarized </a:t>
              </a:r>
              <a:r>
                <a:rPr lang="en-US" sz="2000" b="0">
                  <a:solidFill>
                    <a:srgbClr val="0000FF"/>
                  </a:solidFill>
                  <a:latin typeface="Times New Roman" pitchFamily="18" charset="0"/>
                </a:rPr>
                <a:t>neutron</a:t>
              </a:r>
              <a:r>
                <a:rPr lang="en-US" sz="2000" b="0">
                  <a:latin typeface="Times New Roman" pitchFamily="18" charset="0"/>
                </a:rPr>
                <a:t> target:</a:t>
              </a:r>
            </a:p>
          </p:txBody>
        </p:sp>
        <p:sp>
          <p:nvSpPr>
            <p:cNvPr id="7192" name="Text Box 65"/>
            <p:cNvSpPr txBox="1">
              <a:spLocks noChangeArrowheads="1"/>
            </p:cNvSpPr>
            <p:nvPr/>
          </p:nvSpPr>
          <p:spPr bwMode="auto">
            <a:xfrm>
              <a:off x="84" y="3344"/>
              <a:ext cx="1665" cy="204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>
                  <a:solidFill>
                    <a:srgbClr val="FF0000"/>
                  </a:solidFill>
                  <a:latin typeface="Times New Roman" pitchFamily="18" charset="0"/>
                </a:rPr>
                <a:t>Suppressed</a:t>
              </a:r>
              <a:r>
                <a:rPr lang="en-US" sz="1400" b="0">
                  <a:latin typeface="Times New Roman" pitchFamily="18" charset="0"/>
                </a:rPr>
                <a:t> because </a:t>
              </a:r>
              <a:r>
                <a:rPr lang="en-US" sz="1400" b="0">
                  <a:solidFill>
                    <a:srgbClr val="0000FF"/>
                  </a:solidFill>
                  <a:latin typeface="Times New Roman" pitchFamily="18" charset="0"/>
                </a:rPr>
                <a:t>F</a:t>
              </a:r>
              <a:r>
                <a:rPr lang="en-US" sz="1400" b="0" baseline="-25000">
                  <a:solidFill>
                    <a:srgbClr val="0000FF"/>
                  </a:solidFill>
                  <a:latin typeface="Times New Roman" pitchFamily="18" charset="0"/>
                </a:rPr>
                <a:t>1</a:t>
              </a:r>
              <a:r>
                <a:rPr lang="en-US" sz="1400" b="0">
                  <a:solidFill>
                    <a:srgbClr val="0000FF"/>
                  </a:solidFill>
                  <a:latin typeface="Times New Roman" pitchFamily="18" charset="0"/>
                </a:rPr>
                <a:t>(t)</a:t>
              </a:r>
              <a:r>
                <a:rPr lang="en-US" sz="1400" b="0">
                  <a:latin typeface="Times New Roman" pitchFamily="18" charset="0"/>
                </a:rPr>
                <a:t> is small</a:t>
              </a:r>
            </a:p>
          </p:txBody>
        </p:sp>
        <p:sp>
          <p:nvSpPr>
            <p:cNvPr id="7193" name="Line 66"/>
            <p:cNvSpPr>
              <a:spLocks noChangeShapeType="1"/>
            </p:cNvSpPr>
            <p:nvPr/>
          </p:nvSpPr>
          <p:spPr bwMode="auto">
            <a:xfrm flipV="1">
              <a:off x="1056" y="3213"/>
              <a:ext cx="352" cy="108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7194" name="Text Box 67"/>
            <p:cNvSpPr txBox="1">
              <a:spLocks noChangeArrowheads="1"/>
            </p:cNvSpPr>
            <p:nvPr/>
          </p:nvSpPr>
          <p:spPr bwMode="auto">
            <a:xfrm>
              <a:off x="1251" y="3579"/>
              <a:ext cx="1779" cy="338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400">
                  <a:solidFill>
                    <a:srgbClr val="FF0000"/>
                  </a:solidFill>
                  <a:latin typeface="Times New Roman" pitchFamily="18" charset="0"/>
                </a:rPr>
                <a:t>Suppressed</a:t>
              </a:r>
              <a:r>
                <a:rPr lang="en-US" sz="1400" b="0">
                  <a:latin typeface="Times New Roman" pitchFamily="18" charset="0"/>
                </a:rPr>
                <a:t> because of </a:t>
              </a:r>
              <a:r>
                <a:rPr lang="en-US" sz="1400" b="0">
                  <a:solidFill>
                    <a:srgbClr val="0000FF"/>
                  </a:solidFill>
                  <a:latin typeface="Times New Roman" pitchFamily="18" charset="0"/>
                </a:rPr>
                <a:t>cancellation</a:t>
              </a:r>
              <a:r>
                <a:rPr lang="en-US" sz="1400" b="0">
                  <a:latin typeface="Times New Roman" pitchFamily="18" charset="0"/>
                </a:rPr>
                <a:t> </a:t>
              </a:r>
            </a:p>
            <a:p>
              <a:pPr algn="ctr"/>
              <a:r>
                <a:rPr lang="en-US" sz="1400" b="0">
                  <a:latin typeface="Times New Roman" pitchFamily="18" charset="0"/>
                </a:rPr>
                <a:t>between PPD’s of </a:t>
              </a:r>
              <a:r>
                <a:rPr lang="en-US" sz="1400" b="0">
                  <a:solidFill>
                    <a:srgbClr val="3333FF"/>
                  </a:solidFill>
                  <a:latin typeface="Times New Roman" pitchFamily="18" charset="0"/>
                </a:rPr>
                <a:t>u</a:t>
              </a:r>
              <a:r>
                <a:rPr lang="en-US" sz="1400" b="0">
                  <a:latin typeface="Times New Roman" pitchFamily="18" charset="0"/>
                </a:rPr>
                <a:t> and </a:t>
              </a:r>
              <a:r>
                <a:rPr lang="en-US" sz="1400" b="0">
                  <a:solidFill>
                    <a:srgbClr val="3333FF"/>
                  </a:solidFill>
                  <a:latin typeface="Times New Roman" pitchFamily="18" charset="0"/>
                </a:rPr>
                <a:t>d</a:t>
              </a:r>
              <a:r>
                <a:rPr lang="en-US" sz="1400" b="0">
                  <a:latin typeface="Times New Roman" pitchFamily="18" charset="0"/>
                </a:rPr>
                <a:t> quarks</a:t>
              </a:r>
            </a:p>
          </p:txBody>
        </p:sp>
        <p:sp>
          <p:nvSpPr>
            <p:cNvPr id="7195" name="Line 68"/>
            <p:cNvSpPr>
              <a:spLocks noChangeShapeType="1"/>
            </p:cNvSpPr>
            <p:nvPr/>
          </p:nvSpPr>
          <p:spPr bwMode="auto">
            <a:xfrm flipH="1" flipV="1">
              <a:off x="2272" y="3196"/>
              <a:ext cx="3" cy="328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7196" name="AutoShape 69"/>
            <p:cNvSpPr>
              <a:spLocks noChangeArrowheads="1"/>
            </p:cNvSpPr>
            <p:nvPr/>
          </p:nvSpPr>
          <p:spPr bwMode="auto">
            <a:xfrm>
              <a:off x="3194" y="2939"/>
              <a:ext cx="681" cy="227"/>
            </a:xfrm>
            <a:prstGeom prst="rightArrow">
              <a:avLst>
                <a:gd name="adj1" fmla="val 50000"/>
                <a:gd name="adj2" fmla="val 75000"/>
              </a:avLst>
            </a:prstGeom>
            <a:solidFill>
              <a:srgbClr val="0000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197" name="Oval 72"/>
            <p:cNvSpPr>
              <a:spLocks noChangeArrowheads="1"/>
            </p:cNvSpPr>
            <p:nvPr/>
          </p:nvSpPr>
          <p:spPr bwMode="auto">
            <a:xfrm>
              <a:off x="2472" y="2912"/>
              <a:ext cx="392" cy="32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198" name="Line 74"/>
            <p:cNvSpPr>
              <a:spLocks noChangeShapeType="1"/>
            </p:cNvSpPr>
            <p:nvPr/>
          </p:nvSpPr>
          <p:spPr bwMode="auto">
            <a:xfrm>
              <a:off x="2736" y="3224"/>
              <a:ext cx="440" cy="22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7179" name="Text Box 75"/>
          <p:cNvSpPr txBox="1">
            <a:spLocks noChangeArrowheads="1"/>
          </p:cNvSpPr>
          <p:nvPr/>
        </p:nvSpPr>
        <p:spPr bwMode="auto">
          <a:xfrm>
            <a:off x="187325" y="6203950"/>
            <a:ext cx="4521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Times New Roman" pitchFamily="18" charset="0"/>
              </a:rPr>
              <a:t>H</a:t>
            </a:r>
            <a:r>
              <a:rPr lang="en-US" baseline="-25000">
                <a:latin typeface="Times New Roman" pitchFamily="18" charset="0"/>
              </a:rPr>
              <a:t>p</a:t>
            </a:r>
            <a:r>
              <a:rPr lang="en-US">
                <a:latin typeface="Times New Roman" pitchFamily="18" charset="0"/>
              </a:rPr>
              <a:t>(ξ, ξ, t) = 4/9 H</a:t>
            </a:r>
            <a:r>
              <a:rPr lang="en-US" baseline="-25000">
                <a:latin typeface="Times New Roman" pitchFamily="18" charset="0"/>
              </a:rPr>
              <a:t>u</a:t>
            </a:r>
            <a:r>
              <a:rPr lang="en-US">
                <a:latin typeface="Times New Roman" pitchFamily="18" charset="0"/>
              </a:rPr>
              <a:t>(ξ, ξ, t) + 1/9 H</a:t>
            </a:r>
            <a:r>
              <a:rPr lang="en-US" baseline="-25000">
                <a:latin typeface="Times New Roman" pitchFamily="18" charset="0"/>
              </a:rPr>
              <a:t>d</a:t>
            </a:r>
            <a:r>
              <a:rPr lang="en-US">
                <a:latin typeface="Times New Roman" pitchFamily="18" charset="0"/>
              </a:rPr>
              <a:t>(ξ, ξ, t)</a:t>
            </a:r>
          </a:p>
          <a:p>
            <a:r>
              <a:rPr lang="en-US">
                <a:latin typeface="Times New Roman" pitchFamily="18" charset="0"/>
              </a:rPr>
              <a:t>H</a:t>
            </a:r>
            <a:r>
              <a:rPr lang="en-US" baseline="-25000">
                <a:latin typeface="Times New Roman" pitchFamily="18" charset="0"/>
              </a:rPr>
              <a:t>n</a:t>
            </a:r>
            <a:r>
              <a:rPr lang="en-US">
                <a:latin typeface="Times New Roman" pitchFamily="18" charset="0"/>
              </a:rPr>
              <a:t>(ξ, ξ, t) = 1/9 H</a:t>
            </a:r>
            <a:r>
              <a:rPr lang="en-US" baseline="-25000">
                <a:latin typeface="Times New Roman" pitchFamily="18" charset="0"/>
              </a:rPr>
              <a:t>u</a:t>
            </a:r>
            <a:r>
              <a:rPr lang="en-US">
                <a:latin typeface="Times New Roman" pitchFamily="18" charset="0"/>
              </a:rPr>
              <a:t>(ξ, ξ, t) + 4/9 H</a:t>
            </a:r>
            <a:r>
              <a:rPr lang="en-US" baseline="-25000">
                <a:latin typeface="Times New Roman" pitchFamily="18" charset="0"/>
              </a:rPr>
              <a:t>d</a:t>
            </a:r>
            <a:r>
              <a:rPr lang="en-US">
                <a:latin typeface="Times New Roman" pitchFamily="18" charset="0"/>
              </a:rPr>
              <a:t>(ξ, ξ, t)</a:t>
            </a:r>
          </a:p>
        </p:txBody>
      </p:sp>
      <p:grpSp>
        <p:nvGrpSpPr>
          <p:cNvPr id="7180" name="Group 84"/>
          <p:cNvGrpSpPr>
            <a:grpSpLocks/>
          </p:cNvGrpSpPr>
          <p:nvPr/>
        </p:nvGrpSpPr>
        <p:grpSpPr bwMode="auto">
          <a:xfrm>
            <a:off x="444500" y="3375025"/>
            <a:ext cx="6662738" cy="762000"/>
            <a:chOff x="280" y="2126"/>
            <a:chExt cx="4197" cy="480"/>
          </a:xfrm>
        </p:grpSpPr>
        <p:sp>
          <p:nvSpPr>
            <p:cNvPr id="7183" name="Text Box 76"/>
            <p:cNvSpPr txBox="1">
              <a:spLocks noChangeArrowheads="1"/>
            </p:cNvSpPr>
            <p:nvPr/>
          </p:nvSpPr>
          <p:spPr bwMode="auto">
            <a:xfrm>
              <a:off x="280" y="2126"/>
              <a:ext cx="264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0">
                  <a:latin typeface="Times New Roman" pitchFamily="18" charset="0"/>
                </a:rPr>
                <a:t>Unpolarized beam, </a:t>
              </a:r>
              <a:r>
                <a:rPr lang="en-US" b="0">
                  <a:solidFill>
                    <a:srgbClr val="FF0000"/>
                  </a:solidFill>
                  <a:latin typeface="Times New Roman" pitchFamily="18" charset="0"/>
                </a:rPr>
                <a:t>transverse</a:t>
              </a:r>
              <a:r>
                <a:rPr lang="en-US" b="0">
                  <a:latin typeface="Times New Roman" pitchFamily="18" charset="0"/>
                </a:rPr>
                <a:t> </a:t>
              </a:r>
              <a:r>
                <a:rPr lang="en-US" b="0">
                  <a:solidFill>
                    <a:srgbClr val="0000FF"/>
                  </a:solidFill>
                  <a:latin typeface="Times New Roman" pitchFamily="18" charset="0"/>
                </a:rPr>
                <a:t>proton</a:t>
              </a:r>
              <a:r>
                <a:rPr lang="en-US" b="0">
                  <a:latin typeface="Times New Roman" pitchFamily="18" charset="0"/>
                </a:rPr>
                <a:t> target:</a:t>
              </a:r>
            </a:p>
          </p:txBody>
        </p:sp>
        <p:sp>
          <p:nvSpPr>
            <p:cNvPr id="7184" name="Text Box 77"/>
            <p:cNvSpPr txBox="1">
              <a:spLocks noChangeArrowheads="1"/>
            </p:cNvSpPr>
            <p:nvPr/>
          </p:nvSpPr>
          <p:spPr bwMode="auto">
            <a:xfrm>
              <a:off x="344" y="2352"/>
              <a:ext cx="2431" cy="231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Symbol" pitchFamily="18" charset="2"/>
                </a:rPr>
                <a:t>Ds</a:t>
              </a:r>
              <a:r>
                <a:rPr lang="en-US" baseline="-25000">
                  <a:latin typeface="Times New Roman" pitchFamily="18" charset="0"/>
                </a:rPr>
                <a:t>UT</a:t>
              </a:r>
              <a:r>
                <a:rPr lang="en-US">
                  <a:latin typeface="Times New Roman" pitchFamily="18" charset="0"/>
                </a:rPr>
                <a:t> </a:t>
              </a:r>
              <a:r>
                <a:rPr lang="en-US" b="0">
                  <a:latin typeface="Times New Roman" pitchFamily="18" charset="0"/>
                </a:rPr>
                <a:t>~ </a:t>
              </a:r>
              <a:r>
                <a:rPr lang="en-US" b="0">
                  <a:solidFill>
                    <a:srgbClr val="FF0000"/>
                  </a:solidFill>
                  <a:latin typeface="Times New Roman" pitchFamily="18" charset="0"/>
                </a:rPr>
                <a:t>sin</a:t>
              </a:r>
              <a:r>
                <a:rPr lang="en-US" b="0">
                  <a:solidFill>
                    <a:srgbClr val="FF0000"/>
                  </a:solidFill>
                  <a:latin typeface="Symbol" pitchFamily="18" charset="2"/>
                </a:rPr>
                <a:t>f</a:t>
              </a:r>
              <a:r>
                <a:rPr lang="en-US">
                  <a:latin typeface="Times New Roman" pitchFamily="18" charset="0"/>
                </a:rPr>
                <a:t>Im</a:t>
              </a:r>
              <a:r>
                <a:rPr lang="en-US" b="0">
                  <a:latin typeface="Times New Roman" pitchFamily="18" charset="0"/>
                </a:rPr>
                <a:t>{k(F</a:t>
              </a:r>
              <a:r>
                <a:rPr lang="en-US" b="0" baseline="-25000">
                  <a:latin typeface="Times New Roman" pitchFamily="18" charset="0"/>
                </a:rPr>
                <a:t>2</a:t>
              </a:r>
              <a:r>
                <a:rPr lang="en-US" b="0">
                  <a:solidFill>
                    <a:srgbClr val="0000FF"/>
                  </a:solidFill>
                  <a:latin typeface="Times New Roman" pitchFamily="18" charset="0"/>
                  <a:ea typeface="Arial Unicode MS" pitchFamily="34" charset="-128"/>
                  <a:cs typeface="Arial Unicode MS" pitchFamily="34" charset="-128"/>
                </a:rPr>
                <a:t>H</a:t>
              </a:r>
              <a:r>
                <a:rPr lang="en-US" b="0">
                  <a:latin typeface="Times New Roman" pitchFamily="18" charset="0"/>
                </a:rPr>
                <a:t> – F</a:t>
              </a:r>
              <a:r>
                <a:rPr lang="en-US" b="0" baseline="-25000">
                  <a:latin typeface="Times New Roman" pitchFamily="18" charset="0"/>
                </a:rPr>
                <a:t>1</a:t>
              </a:r>
              <a:r>
                <a:rPr lang="en-US" b="0">
                  <a:solidFill>
                    <a:srgbClr val="0000FF"/>
                  </a:solidFill>
                  <a:latin typeface="Times New Roman" pitchFamily="18" charset="0"/>
                </a:rPr>
                <a:t>E</a:t>
              </a:r>
              <a:r>
                <a:rPr lang="en-US" b="0">
                  <a:latin typeface="Times New Roman" pitchFamily="18" charset="0"/>
                </a:rPr>
                <a:t>) + …..</a:t>
              </a:r>
              <a:r>
                <a:rPr lang="en-US" b="0" baseline="30000">
                  <a:latin typeface="Times New Roman" pitchFamily="18" charset="0"/>
                </a:rPr>
                <a:t> </a:t>
              </a:r>
              <a:r>
                <a:rPr lang="en-US" b="0">
                  <a:latin typeface="Times New Roman" pitchFamily="18" charset="0"/>
                </a:rPr>
                <a:t>}d</a:t>
              </a:r>
              <a:r>
                <a:rPr lang="en-US" b="0">
                  <a:latin typeface="Symbol" pitchFamily="18" charset="2"/>
                </a:rPr>
                <a:t>f</a:t>
              </a:r>
            </a:p>
          </p:txBody>
        </p:sp>
        <p:sp>
          <p:nvSpPr>
            <p:cNvPr id="7185" name="Text Box 78"/>
            <p:cNvSpPr txBox="1">
              <a:spLocks noChangeArrowheads="1"/>
            </p:cNvSpPr>
            <p:nvPr/>
          </p:nvSpPr>
          <p:spPr bwMode="auto">
            <a:xfrm>
              <a:off x="3756" y="2279"/>
              <a:ext cx="721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800">
                  <a:solidFill>
                    <a:srgbClr val="0000FF"/>
                  </a:solidFill>
                  <a:latin typeface="Times New Roman" pitchFamily="18" charset="0"/>
                </a:rPr>
                <a:t>H</a:t>
              </a:r>
              <a:r>
                <a:rPr lang="en-US" sz="2800" baseline="-25000">
                  <a:solidFill>
                    <a:srgbClr val="0000FF"/>
                  </a:solidFill>
                  <a:latin typeface="Times New Roman" pitchFamily="18" charset="0"/>
                </a:rPr>
                <a:t>p</a:t>
              </a:r>
              <a:r>
                <a:rPr lang="en-US" sz="2800">
                  <a:solidFill>
                    <a:srgbClr val="0000FF"/>
                  </a:solidFill>
                  <a:latin typeface="Times New Roman" pitchFamily="18" charset="0"/>
                </a:rPr>
                <a:t>, E</a:t>
              </a:r>
              <a:r>
                <a:rPr lang="en-US" sz="2800" baseline="-25000">
                  <a:solidFill>
                    <a:srgbClr val="0000FF"/>
                  </a:solidFill>
                  <a:latin typeface="Times New Roman" pitchFamily="18" charset="0"/>
                </a:rPr>
                <a:t>p</a:t>
              </a:r>
            </a:p>
          </p:txBody>
        </p:sp>
        <p:sp>
          <p:nvSpPr>
            <p:cNvPr id="7186" name="AutoShape 79"/>
            <p:cNvSpPr>
              <a:spLocks noChangeArrowheads="1"/>
            </p:cNvSpPr>
            <p:nvPr/>
          </p:nvSpPr>
          <p:spPr bwMode="auto">
            <a:xfrm>
              <a:off x="3090" y="2355"/>
              <a:ext cx="681" cy="227"/>
            </a:xfrm>
            <a:prstGeom prst="rightArrow">
              <a:avLst>
                <a:gd name="adj1" fmla="val 50000"/>
                <a:gd name="adj2" fmla="val 75000"/>
              </a:avLst>
            </a:prstGeom>
            <a:solidFill>
              <a:srgbClr val="0000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</p:grpSp>
      <p:sp>
        <p:nvSpPr>
          <p:cNvPr id="7181" name="AutoShape 80"/>
          <p:cNvSpPr>
            <a:spLocks/>
          </p:cNvSpPr>
          <p:nvPr/>
        </p:nvSpPr>
        <p:spPr bwMode="auto">
          <a:xfrm>
            <a:off x="7316788" y="2082800"/>
            <a:ext cx="342900" cy="2032000"/>
          </a:xfrm>
          <a:prstGeom prst="rightBrace">
            <a:avLst>
              <a:gd name="adj1" fmla="val 4938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7182" name="Text Box 81"/>
          <p:cNvSpPr txBox="1">
            <a:spLocks noChangeArrowheads="1"/>
          </p:cNvSpPr>
          <p:nvPr/>
        </p:nvSpPr>
        <p:spPr bwMode="auto">
          <a:xfrm>
            <a:off x="7693025" y="2560638"/>
            <a:ext cx="1522413" cy="1077912"/>
          </a:xfrm>
          <a:prstGeom prst="rect">
            <a:avLst/>
          </a:prstGeom>
          <a:solidFill>
            <a:srgbClr val="FFCC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chemeClr val="tx2"/>
                </a:solidFill>
                <a:latin typeface="Times New Roman" pitchFamily="18" charset="0"/>
              </a:rPr>
              <a:t>Measured</a:t>
            </a:r>
          </a:p>
          <a:p>
            <a:pPr algn="ctr"/>
            <a:r>
              <a:rPr lang="en-US" sz="1600">
                <a:solidFill>
                  <a:schemeClr val="tx2"/>
                </a:solidFill>
                <a:latin typeface="Times New Roman" pitchFamily="18" charset="0"/>
              </a:rPr>
              <a:t>and/or planned</a:t>
            </a:r>
          </a:p>
          <a:p>
            <a:pPr algn="ctr"/>
            <a:r>
              <a:rPr lang="en-US" sz="1600">
                <a:solidFill>
                  <a:schemeClr val="tx2"/>
                </a:solidFill>
                <a:latin typeface="Times New Roman" pitchFamily="18" charset="0"/>
              </a:rPr>
              <a:t>with CLAS</a:t>
            </a:r>
          </a:p>
          <a:p>
            <a:pPr algn="ctr"/>
            <a:r>
              <a:rPr lang="en-US" sz="1600">
                <a:solidFill>
                  <a:schemeClr val="tx2"/>
                </a:solidFill>
                <a:latin typeface="Times New Roman" pitchFamily="18" charset="0"/>
              </a:rPr>
              <a:t>and CLAS12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4" descr="asym12_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028825"/>
            <a:ext cx="7759700" cy="1099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5" name="Line 6"/>
          <p:cNvSpPr>
            <a:spLocks noChangeShapeType="1"/>
          </p:cNvSpPr>
          <p:nvPr/>
        </p:nvSpPr>
        <p:spPr bwMode="auto">
          <a:xfrm>
            <a:off x="7048500" y="1155700"/>
            <a:ext cx="5207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8196" name="Line 7"/>
          <p:cNvSpPr>
            <a:spLocks noChangeShapeType="1"/>
          </p:cNvSpPr>
          <p:nvPr/>
        </p:nvSpPr>
        <p:spPr bwMode="auto">
          <a:xfrm>
            <a:off x="7059613" y="1700213"/>
            <a:ext cx="5207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8197" name="Line 8"/>
          <p:cNvSpPr>
            <a:spLocks noChangeShapeType="1"/>
          </p:cNvSpPr>
          <p:nvPr/>
        </p:nvSpPr>
        <p:spPr bwMode="auto">
          <a:xfrm>
            <a:off x="7059613" y="2220913"/>
            <a:ext cx="5207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Dot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8198" name="Text Box 9"/>
          <p:cNvSpPr txBox="1">
            <a:spLocks noChangeArrowheads="1"/>
          </p:cNvSpPr>
          <p:nvPr/>
        </p:nvSpPr>
        <p:spPr bwMode="auto">
          <a:xfrm>
            <a:off x="7550150" y="939800"/>
            <a:ext cx="12985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J</a:t>
            </a:r>
            <a:r>
              <a:rPr lang="en-US" baseline="-25000">
                <a:latin typeface="Times New Roman" pitchFamily="18" charset="0"/>
              </a:rPr>
              <a:t>u</a:t>
            </a:r>
            <a:r>
              <a:rPr lang="en-US">
                <a:latin typeface="Times New Roman" pitchFamily="18" charset="0"/>
              </a:rPr>
              <a:t>=.3, J</a:t>
            </a:r>
            <a:r>
              <a:rPr lang="en-US" baseline="-25000">
                <a:latin typeface="Times New Roman" pitchFamily="18" charset="0"/>
              </a:rPr>
              <a:t>d</a:t>
            </a:r>
            <a:r>
              <a:rPr lang="en-US">
                <a:latin typeface="Times New Roman" pitchFamily="18" charset="0"/>
              </a:rPr>
              <a:t>=.1</a:t>
            </a:r>
          </a:p>
        </p:txBody>
      </p:sp>
      <p:sp>
        <p:nvSpPr>
          <p:cNvPr id="8199" name="Text Box 10"/>
          <p:cNvSpPr txBox="1">
            <a:spLocks noChangeArrowheads="1"/>
          </p:cNvSpPr>
          <p:nvPr/>
        </p:nvSpPr>
        <p:spPr bwMode="auto">
          <a:xfrm>
            <a:off x="7543800" y="1497013"/>
            <a:ext cx="12985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J</a:t>
            </a:r>
            <a:r>
              <a:rPr lang="en-US" baseline="-25000">
                <a:latin typeface="Times New Roman" pitchFamily="18" charset="0"/>
              </a:rPr>
              <a:t>u</a:t>
            </a:r>
            <a:r>
              <a:rPr lang="en-US">
                <a:latin typeface="Times New Roman" pitchFamily="18" charset="0"/>
              </a:rPr>
              <a:t>=.8, J</a:t>
            </a:r>
            <a:r>
              <a:rPr lang="en-US" baseline="-25000">
                <a:latin typeface="Times New Roman" pitchFamily="18" charset="0"/>
              </a:rPr>
              <a:t>d</a:t>
            </a:r>
            <a:r>
              <a:rPr lang="en-US">
                <a:latin typeface="Times New Roman" pitchFamily="18" charset="0"/>
              </a:rPr>
              <a:t>=.1</a:t>
            </a:r>
          </a:p>
        </p:txBody>
      </p:sp>
      <p:sp>
        <p:nvSpPr>
          <p:cNvPr id="8200" name="Text Box 11"/>
          <p:cNvSpPr txBox="1">
            <a:spLocks noChangeArrowheads="1"/>
          </p:cNvSpPr>
          <p:nvPr/>
        </p:nvSpPr>
        <p:spPr bwMode="auto">
          <a:xfrm>
            <a:off x="7524750" y="2006600"/>
            <a:ext cx="12985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J</a:t>
            </a:r>
            <a:r>
              <a:rPr lang="en-US" baseline="-25000">
                <a:latin typeface="Times New Roman" pitchFamily="18" charset="0"/>
              </a:rPr>
              <a:t>u</a:t>
            </a:r>
            <a:r>
              <a:rPr lang="en-US">
                <a:latin typeface="Times New Roman" pitchFamily="18" charset="0"/>
              </a:rPr>
              <a:t>=.5, J</a:t>
            </a:r>
            <a:r>
              <a:rPr lang="en-US" baseline="-25000">
                <a:latin typeface="Times New Roman" pitchFamily="18" charset="0"/>
              </a:rPr>
              <a:t>d</a:t>
            </a:r>
            <a:r>
              <a:rPr lang="en-US">
                <a:latin typeface="Times New Roman" pitchFamily="18" charset="0"/>
              </a:rPr>
              <a:t>=.1</a:t>
            </a:r>
          </a:p>
        </p:txBody>
      </p:sp>
      <p:sp>
        <p:nvSpPr>
          <p:cNvPr id="8201" name="Text Box 12"/>
          <p:cNvSpPr txBox="1">
            <a:spLocks noChangeArrowheads="1"/>
          </p:cNvSpPr>
          <p:nvPr/>
        </p:nvSpPr>
        <p:spPr bwMode="auto">
          <a:xfrm>
            <a:off x="7058025" y="3995738"/>
            <a:ext cx="1501775" cy="119062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Symbol" pitchFamily="18" charset="2"/>
              <a:buNone/>
            </a:pPr>
            <a:r>
              <a:rPr lang="en-US">
                <a:latin typeface="Symbol" pitchFamily="18" charset="2"/>
              </a:rPr>
              <a:t>f</a:t>
            </a:r>
            <a:r>
              <a:rPr lang="en-US">
                <a:latin typeface="Times New Roman" pitchFamily="18" charset="0"/>
              </a:rPr>
              <a:t>= 60°</a:t>
            </a:r>
          </a:p>
          <a:p>
            <a:pPr>
              <a:buFont typeface="Symbol" pitchFamily="18" charset="2"/>
              <a:buNone/>
            </a:pPr>
            <a:r>
              <a:rPr lang="en-US">
                <a:latin typeface="Times New Roman" pitchFamily="18" charset="0"/>
              </a:rPr>
              <a:t>x</a:t>
            </a:r>
            <a:r>
              <a:rPr lang="en-US" baseline="-25000">
                <a:latin typeface="Times New Roman" pitchFamily="18" charset="0"/>
              </a:rPr>
              <a:t>B</a:t>
            </a:r>
            <a:r>
              <a:rPr lang="en-US">
                <a:latin typeface="Times New Roman" pitchFamily="18" charset="0"/>
              </a:rPr>
              <a:t> = 0.2</a:t>
            </a:r>
          </a:p>
          <a:p>
            <a:pPr>
              <a:buFont typeface="Symbol" pitchFamily="18" charset="2"/>
              <a:buNone/>
            </a:pPr>
            <a:r>
              <a:rPr lang="en-US">
                <a:latin typeface="Times New Roman" pitchFamily="18" charset="0"/>
              </a:rPr>
              <a:t>Q</a:t>
            </a:r>
            <a:r>
              <a:rPr lang="en-US" baseline="30000">
                <a:latin typeface="Times New Roman" pitchFamily="18" charset="0"/>
              </a:rPr>
              <a:t>2</a:t>
            </a:r>
            <a:r>
              <a:rPr lang="en-US">
                <a:latin typeface="Times New Roman" pitchFamily="18" charset="0"/>
              </a:rPr>
              <a:t> = 2 GeV</a:t>
            </a:r>
            <a:r>
              <a:rPr lang="en-US" baseline="30000">
                <a:latin typeface="Times New Roman" pitchFamily="18" charset="0"/>
              </a:rPr>
              <a:t>2</a:t>
            </a:r>
          </a:p>
          <a:p>
            <a:pPr>
              <a:buFont typeface="Symbol" pitchFamily="18" charset="2"/>
              <a:buNone/>
            </a:pPr>
            <a:r>
              <a:rPr lang="en-US">
                <a:latin typeface="Times New Roman" pitchFamily="18" charset="0"/>
              </a:rPr>
              <a:t>t = -0.2 GeV</a:t>
            </a:r>
            <a:r>
              <a:rPr lang="en-US" baseline="30000">
                <a:latin typeface="Times New Roman" pitchFamily="18" charset="0"/>
              </a:rPr>
              <a:t>2</a:t>
            </a:r>
            <a:r>
              <a:rPr lang="en-US">
                <a:latin typeface="Times New Roman" pitchFamily="18" charset="0"/>
              </a:rPr>
              <a:t> </a:t>
            </a:r>
          </a:p>
        </p:txBody>
      </p:sp>
      <p:sp>
        <p:nvSpPr>
          <p:cNvPr id="8202" name="Text Box 13"/>
          <p:cNvSpPr txBox="1">
            <a:spLocks noChangeArrowheads="1"/>
          </p:cNvSpPr>
          <p:nvPr/>
        </p:nvSpPr>
        <p:spPr bwMode="auto">
          <a:xfrm>
            <a:off x="568325" y="193675"/>
            <a:ext cx="79660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0000FF"/>
                </a:solidFill>
                <a:latin typeface="Times New Roman" pitchFamily="18" charset="0"/>
              </a:rPr>
              <a:t>Beam-spin asymmetry for DVCS: sensitivity to J</a:t>
            </a:r>
            <a:r>
              <a:rPr lang="en-US" sz="2800" baseline="-25000">
                <a:solidFill>
                  <a:srgbClr val="0000FF"/>
                </a:solidFill>
                <a:latin typeface="Times New Roman" pitchFamily="18" charset="0"/>
              </a:rPr>
              <a:t>u,d </a:t>
            </a:r>
          </a:p>
        </p:txBody>
      </p:sp>
      <p:sp>
        <p:nvSpPr>
          <p:cNvPr id="8203" name="Text Box 15"/>
          <p:cNvSpPr txBox="1">
            <a:spLocks noChangeArrowheads="1"/>
          </p:cNvSpPr>
          <p:nvPr/>
        </p:nvSpPr>
        <p:spPr bwMode="auto">
          <a:xfrm>
            <a:off x="7058025" y="5776913"/>
            <a:ext cx="1411288" cy="825500"/>
          </a:xfrm>
          <a:prstGeom prst="rect">
            <a:avLst/>
          </a:prstGeom>
          <a:solidFill>
            <a:srgbClr val="BBE0E3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 i="1">
                <a:latin typeface="Times New Roman" pitchFamily="18" charset="0"/>
              </a:rPr>
              <a:t>VGG Model</a:t>
            </a:r>
          </a:p>
          <a:p>
            <a:pPr algn="ctr"/>
            <a:r>
              <a:rPr lang="en-US" sz="1600" i="1">
                <a:latin typeface="Times New Roman" pitchFamily="18" charset="0"/>
              </a:rPr>
              <a:t>(calculations </a:t>
            </a:r>
          </a:p>
          <a:p>
            <a:pPr algn="ctr"/>
            <a:r>
              <a:rPr lang="en-US" sz="1600" i="1">
                <a:latin typeface="Times New Roman" pitchFamily="18" charset="0"/>
              </a:rPr>
              <a:t>by M. Guidal)</a:t>
            </a:r>
          </a:p>
        </p:txBody>
      </p:sp>
      <p:sp>
        <p:nvSpPr>
          <p:cNvPr id="8204" name="Text Box 16"/>
          <p:cNvSpPr txBox="1">
            <a:spLocks noChangeArrowheads="1"/>
          </p:cNvSpPr>
          <p:nvPr/>
        </p:nvSpPr>
        <p:spPr bwMode="auto">
          <a:xfrm>
            <a:off x="1292225" y="879475"/>
            <a:ext cx="2555875" cy="457200"/>
          </a:xfrm>
          <a:prstGeom prst="rect">
            <a:avLst/>
          </a:prstGeom>
          <a:solidFill>
            <a:srgbClr val="FDA1E5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DVCS on the </a:t>
            </a:r>
            <a:r>
              <a:rPr lang="en-US" sz="2400">
                <a:latin typeface="Times New Roman" pitchFamily="18" charset="0"/>
              </a:rPr>
              <a:t>proton</a:t>
            </a:r>
          </a:p>
        </p:txBody>
      </p:sp>
      <p:sp>
        <p:nvSpPr>
          <p:cNvPr id="8205" name="Line 18"/>
          <p:cNvSpPr>
            <a:spLocks noChangeShapeType="1"/>
          </p:cNvSpPr>
          <p:nvPr/>
        </p:nvSpPr>
        <p:spPr bwMode="auto">
          <a:xfrm>
            <a:off x="7058025" y="2765425"/>
            <a:ext cx="5207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8206" name="Line 19"/>
          <p:cNvSpPr>
            <a:spLocks noChangeShapeType="1"/>
          </p:cNvSpPr>
          <p:nvPr/>
        </p:nvSpPr>
        <p:spPr bwMode="auto">
          <a:xfrm>
            <a:off x="7032625" y="3286125"/>
            <a:ext cx="5207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Dot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8207" name="Text Box 21"/>
          <p:cNvSpPr txBox="1">
            <a:spLocks noChangeArrowheads="1"/>
          </p:cNvSpPr>
          <p:nvPr/>
        </p:nvSpPr>
        <p:spPr bwMode="auto">
          <a:xfrm>
            <a:off x="7542213" y="2562225"/>
            <a:ext cx="12985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J</a:t>
            </a:r>
            <a:r>
              <a:rPr lang="en-US" baseline="-25000">
                <a:latin typeface="Times New Roman" pitchFamily="18" charset="0"/>
              </a:rPr>
              <a:t>u</a:t>
            </a:r>
            <a:r>
              <a:rPr lang="en-US">
                <a:latin typeface="Times New Roman" pitchFamily="18" charset="0"/>
              </a:rPr>
              <a:t>=.3, J</a:t>
            </a:r>
            <a:r>
              <a:rPr lang="en-US" baseline="-25000">
                <a:latin typeface="Times New Roman" pitchFamily="18" charset="0"/>
              </a:rPr>
              <a:t>d</a:t>
            </a:r>
            <a:r>
              <a:rPr lang="en-US">
                <a:latin typeface="Times New Roman" pitchFamily="18" charset="0"/>
              </a:rPr>
              <a:t>=.8</a:t>
            </a:r>
          </a:p>
        </p:txBody>
      </p:sp>
      <p:sp>
        <p:nvSpPr>
          <p:cNvPr id="8208" name="Text Box 22"/>
          <p:cNvSpPr txBox="1">
            <a:spLocks noChangeArrowheads="1"/>
          </p:cNvSpPr>
          <p:nvPr/>
        </p:nvSpPr>
        <p:spPr bwMode="auto">
          <a:xfrm>
            <a:off x="7523163" y="3071813"/>
            <a:ext cx="13747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J</a:t>
            </a:r>
            <a:r>
              <a:rPr lang="en-US" baseline="-25000">
                <a:latin typeface="Times New Roman" pitchFamily="18" charset="0"/>
              </a:rPr>
              <a:t>u</a:t>
            </a:r>
            <a:r>
              <a:rPr lang="en-US">
                <a:latin typeface="Times New Roman" pitchFamily="18" charset="0"/>
              </a:rPr>
              <a:t>=.3, J</a:t>
            </a:r>
            <a:r>
              <a:rPr lang="en-US" baseline="-25000">
                <a:latin typeface="Times New Roman" pitchFamily="18" charset="0"/>
              </a:rPr>
              <a:t>d</a:t>
            </a:r>
            <a:r>
              <a:rPr lang="en-US">
                <a:latin typeface="Times New Roman" pitchFamily="18" charset="0"/>
              </a:rPr>
              <a:t>=-.5</a:t>
            </a:r>
          </a:p>
        </p:txBody>
      </p:sp>
      <p:sp>
        <p:nvSpPr>
          <p:cNvPr id="8209" name="Text Box 23"/>
          <p:cNvSpPr txBox="1">
            <a:spLocks noChangeArrowheads="1"/>
          </p:cNvSpPr>
          <p:nvPr/>
        </p:nvSpPr>
        <p:spPr bwMode="auto">
          <a:xfrm>
            <a:off x="644525" y="5678488"/>
            <a:ext cx="1509713" cy="396875"/>
          </a:xfrm>
          <a:prstGeom prst="rect">
            <a:avLst/>
          </a:prstGeom>
          <a:solidFill>
            <a:srgbClr val="FDA1E5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E</a:t>
            </a:r>
            <a:r>
              <a:rPr lang="en-US" sz="2000" baseline="-25000">
                <a:latin typeface="Times New Roman" pitchFamily="18" charset="0"/>
              </a:rPr>
              <a:t>e</a:t>
            </a:r>
            <a:r>
              <a:rPr lang="en-US" sz="2000">
                <a:latin typeface="Times New Roman" pitchFamily="18" charset="0"/>
              </a:rPr>
              <a:t> = 11 GeV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1" descr="asym12_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8" y="-2020888"/>
            <a:ext cx="7735887" cy="1095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9" name="Text Box 8"/>
          <p:cNvSpPr txBox="1">
            <a:spLocks noChangeArrowheads="1"/>
          </p:cNvSpPr>
          <p:nvPr/>
        </p:nvSpPr>
        <p:spPr bwMode="auto">
          <a:xfrm>
            <a:off x="7070725" y="3957638"/>
            <a:ext cx="1501775" cy="119062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Symbol" pitchFamily="18" charset="2"/>
              <a:buNone/>
            </a:pPr>
            <a:r>
              <a:rPr lang="en-US">
                <a:latin typeface="Symbol" pitchFamily="18" charset="2"/>
              </a:rPr>
              <a:t>f</a:t>
            </a:r>
            <a:r>
              <a:rPr lang="en-US">
                <a:latin typeface="Times New Roman" pitchFamily="18" charset="0"/>
              </a:rPr>
              <a:t>= 60°</a:t>
            </a:r>
          </a:p>
          <a:p>
            <a:pPr>
              <a:buFont typeface="Symbol" pitchFamily="18" charset="2"/>
              <a:buNone/>
            </a:pPr>
            <a:r>
              <a:rPr lang="en-US">
                <a:latin typeface="Times New Roman" pitchFamily="18" charset="0"/>
              </a:rPr>
              <a:t>x</a:t>
            </a:r>
            <a:r>
              <a:rPr lang="en-US" baseline="-25000">
                <a:latin typeface="Times New Roman" pitchFamily="18" charset="0"/>
              </a:rPr>
              <a:t>B</a:t>
            </a:r>
            <a:r>
              <a:rPr lang="en-US">
                <a:latin typeface="Times New Roman" pitchFamily="18" charset="0"/>
              </a:rPr>
              <a:t> = 0.17</a:t>
            </a:r>
          </a:p>
          <a:p>
            <a:pPr>
              <a:buFont typeface="Symbol" pitchFamily="18" charset="2"/>
              <a:buNone/>
            </a:pPr>
            <a:r>
              <a:rPr lang="en-US">
                <a:latin typeface="Times New Roman" pitchFamily="18" charset="0"/>
              </a:rPr>
              <a:t>Q</a:t>
            </a:r>
            <a:r>
              <a:rPr lang="en-US" baseline="30000">
                <a:latin typeface="Times New Roman" pitchFamily="18" charset="0"/>
              </a:rPr>
              <a:t>2</a:t>
            </a:r>
            <a:r>
              <a:rPr lang="en-US">
                <a:latin typeface="Times New Roman" pitchFamily="18" charset="0"/>
              </a:rPr>
              <a:t> = 2 GeV</a:t>
            </a:r>
            <a:r>
              <a:rPr lang="en-US" baseline="30000">
                <a:latin typeface="Times New Roman" pitchFamily="18" charset="0"/>
              </a:rPr>
              <a:t>2</a:t>
            </a:r>
          </a:p>
          <a:p>
            <a:pPr>
              <a:buFont typeface="Symbol" pitchFamily="18" charset="2"/>
              <a:buNone/>
            </a:pPr>
            <a:r>
              <a:rPr lang="en-US">
                <a:latin typeface="Times New Roman" pitchFamily="18" charset="0"/>
              </a:rPr>
              <a:t>t = -0.4 GeV</a:t>
            </a:r>
            <a:r>
              <a:rPr lang="en-US" baseline="30000">
                <a:latin typeface="Times New Roman" pitchFamily="18" charset="0"/>
              </a:rPr>
              <a:t>2</a:t>
            </a:r>
            <a:r>
              <a:rPr lang="en-US">
                <a:latin typeface="Times New Roman" pitchFamily="18" charset="0"/>
              </a:rPr>
              <a:t> </a:t>
            </a:r>
          </a:p>
        </p:txBody>
      </p:sp>
      <p:sp>
        <p:nvSpPr>
          <p:cNvPr id="9220" name="Text Box 9"/>
          <p:cNvSpPr txBox="1">
            <a:spLocks noChangeArrowheads="1"/>
          </p:cNvSpPr>
          <p:nvPr/>
        </p:nvSpPr>
        <p:spPr bwMode="auto">
          <a:xfrm>
            <a:off x="568325" y="193675"/>
            <a:ext cx="79057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0000FF"/>
                </a:solidFill>
                <a:latin typeface="Times New Roman" pitchFamily="18" charset="0"/>
              </a:rPr>
              <a:t>Beam-spin asymmetry for DVCS: sensitivity to J</a:t>
            </a:r>
            <a:r>
              <a:rPr lang="en-US" sz="2800" baseline="-25000">
                <a:solidFill>
                  <a:srgbClr val="0000FF"/>
                </a:solidFill>
                <a:latin typeface="Times New Roman" pitchFamily="18" charset="0"/>
              </a:rPr>
              <a:t>u,d</a:t>
            </a:r>
          </a:p>
        </p:txBody>
      </p:sp>
      <p:sp>
        <p:nvSpPr>
          <p:cNvPr id="172044" name="Text Box 12"/>
          <p:cNvSpPr txBox="1">
            <a:spLocks noChangeArrowheads="1"/>
          </p:cNvSpPr>
          <p:nvPr/>
        </p:nvSpPr>
        <p:spPr bwMode="auto">
          <a:xfrm>
            <a:off x="1466850" y="3962400"/>
            <a:ext cx="4321175" cy="1465263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The asymmetry for nDVCS is:</a:t>
            </a:r>
          </a:p>
          <a:p>
            <a:pPr>
              <a:buFontTx/>
              <a:buChar char="•"/>
            </a:pPr>
            <a:r>
              <a:rPr lang="en-US">
                <a:latin typeface="Times New Roman" pitchFamily="18" charset="0"/>
              </a:rPr>
              <a:t> </a:t>
            </a:r>
            <a:r>
              <a:rPr lang="en-US">
                <a:solidFill>
                  <a:srgbClr val="0000FF"/>
                </a:solidFill>
                <a:latin typeface="Times New Roman" pitchFamily="18" charset="0"/>
              </a:rPr>
              <a:t>very sensitive to J</a:t>
            </a:r>
            <a:r>
              <a:rPr lang="en-US" baseline="-25000">
                <a:solidFill>
                  <a:srgbClr val="0000FF"/>
                </a:solidFill>
                <a:latin typeface="Times New Roman" pitchFamily="18" charset="0"/>
              </a:rPr>
              <a:t>u</a:t>
            </a:r>
            <a:r>
              <a:rPr lang="en-US">
                <a:solidFill>
                  <a:srgbClr val="0000FF"/>
                </a:solidFill>
                <a:latin typeface="Times New Roman" pitchFamily="18" charset="0"/>
              </a:rPr>
              <a:t>, J</a:t>
            </a:r>
            <a:r>
              <a:rPr lang="en-US" baseline="-25000">
                <a:solidFill>
                  <a:srgbClr val="0000FF"/>
                </a:solidFill>
                <a:latin typeface="Times New Roman" pitchFamily="18" charset="0"/>
              </a:rPr>
              <a:t>d</a:t>
            </a:r>
            <a:r>
              <a:rPr lang="en-US">
                <a:latin typeface="Times New Roman" pitchFamily="18" charset="0"/>
              </a:rPr>
              <a:t> </a:t>
            </a:r>
          </a:p>
          <a:p>
            <a:pPr>
              <a:buFontTx/>
              <a:buChar char="•"/>
            </a:pPr>
            <a:r>
              <a:rPr lang="en-US">
                <a:latin typeface="Times New Roman" pitchFamily="18" charset="0"/>
              </a:rPr>
              <a:t> can be </a:t>
            </a:r>
            <a:r>
              <a:rPr lang="en-US">
                <a:solidFill>
                  <a:srgbClr val="0000FF"/>
                </a:solidFill>
                <a:latin typeface="Times New Roman" pitchFamily="18" charset="0"/>
              </a:rPr>
              <a:t>as big as for the proton</a:t>
            </a:r>
          </a:p>
          <a:p>
            <a:r>
              <a:rPr lang="en-US">
                <a:latin typeface="Times New Roman" pitchFamily="18" charset="0"/>
              </a:rPr>
              <a:t>depending on the </a:t>
            </a:r>
            <a:r>
              <a:rPr lang="en-US">
                <a:solidFill>
                  <a:srgbClr val="0000FF"/>
                </a:solidFill>
                <a:latin typeface="Times New Roman" pitchFamily="18" charset="0"/>
              </a:rPr>
              <a:t>kinematics </a:t>
            </a:r>
            <a:r>
              <a:rPr lang="en-US">
                <a:latin typeface="Times New Roman" pitchFamily="18" charset="0"/>
              </a:rPr>
              <a:t>and on </a:t>
            </a:r>
            <a:r>
              <a:rPr lang="en-US">
                <a:solidFill>
                  <a:srgbClr val="0000FF"/>
                </a:solidFill>
                <a:latin typeface="Times New Roman" pitchFamily="18" charset="0"/>
              </a:rPr>
              <a:t> J</a:t>
            </a:r>
            <a:r>
              <a:rPr lang="en-US" baseline="-25000">
                <a:solidFill>
                  <a:srgbClr val="0000FF"/>
                </a:solidFill>
                <a:latin typeface="Times New Roman" pitchFamily="18" charset="0"/>
              </a:rPr>
              <a:t>u</a:t>
            </a:r>
            <a:r>
              <a:rPr lang="en-US">
                <a:solidFill>
                  <a:srgbClr val="0000FF"/>
                </a:solidFill>
                <a:latin typeface="Times New Roman" pitchFamily="18" charset="0"/>
              </a:rPr>
              <a:t>, J</a:t>
            </a:r>
            <a:r>
              <a:rPr lang="en-US" baseline="-25000">
                <a:solidFill>
                  <a:srgbClr val="0000FF"/>
                </a:solidFill>
                <a:latin typeface="Times New Roman" pitchFamily="18" charset="0"/>
              </a:rPr>
              <a:t>d</a:t>
            </a:r>
          </a:p>
          <a:p>
            <a:r>
              <a:rPr lang="en-US">
                <a:cs typeface="Arial" charset="0"/>
              </a:rPr>
              <a:t>→ </a:t>
            </a:r>
            <a:r>
              <a:rPr lang="en-US">
                <a:solidFill>
                  <a:srgbClr val="FF0000"/>
                </a:solidFill>
                <a:latin typeface="Times New Roman" pitchFamily="18" charset="0"/>
              </a:rPr>
              <a:t>wide coverage needed</a:t>
            </a:r>
          </a:p>
        </p:txBody>
      </p:sp>
      <p:sp>
        <p:nvSpPr>
          <p:cNvPr id="9222" name="Text Box 13"/>
          <p:cNvSpPr txBox="1">
            <a:spLocks noChangeArrowheads="1"/>
          </p:cNvSpPr>
          <p:nvPr/>
        </p:nvSpPr>
        <p:spPr bwMode="auto">
          <a:xfrm>
            <a:off x="7080250" y="5776913"/>
            <a:ext cx="1366838" cy="830262"/>
          </a:xfrm>
          <a:prstGeom prst="rect">
            <a:avLst/>
          </a:prstGeom>
          <a:solidFill>
            <a:srgbClr val="BBE0E3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 i="1">
                <a:latin typeface="Times New Roman" pitchFamily="18" charset="0"/>
              </a:rPr>
              <a:t>VGG Model</a:t>
            </a:r>
          </a:p>
          <a:p>
            <a:pPr algn="ctr"/>
            <a:r>
              <a:rPr lang="en-US" sz="1600" i="1">
                <a:latin typeface="Times New Roman" pitchFamily="18" charset="0"/>
              </a:rPr>
              <a:t>(calculations </a:t>
            </a:r>
          </a:p>
          <a:p>
            <a:pPr algn="ctr"/>
            <a:r>
              <a:rPr lang="en-US" sz="1600" i="1">
                <a:latin typeface="Times New Roman" pitchFamily="18" charset="0"/>
              </a:rPr>
              <a:t>by M. Guidal)</a:t>
            </a:r>
          </a:p>
        </p:txBody>
      </p:sp>
      <p:sp>
        <p:nvSpPr>
          <p:cNvPr id="9223" name="Text Box 14"/>
          <p:cNvSpPr txBox="1">
            <a:spLocks noChangeArrowheads="1"/>
          </p:cNvSpPr>
          <p:nvPr/>
        </p:nvSpPr>
        <p:spPr bwMode="auto">
          <a:xfrm>
            <a:off x="1292225" y="879475"/>
            <a:ext cx="2708275" cy="457200"/>
          </a:xfrm>
          <a:prstGeom prst="rect">
            <a:avLst/>
          </a:prstGeom>
          <a:solidFill>
            <a:srgbClr val="FDA1E5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DVCS on the </a:t>
            </a:r>
            <a:r>
              <a:rPr lang="en-US" sz="2400">
                <a:latin typeface="Times New Roman" pitchFamily="18" charset="0"/>
              </a:rPr>
              <a:t>neutron</a:t>
            </a:r>
          </a:p>
        </p:txBody>
      </p:sp>
      <p:sp>
        <p:nvSpPr>
          <p:cNvPr id="9224" name="Line 16"/>
          <p:cNvSpPr>
            <a:spLocks noChangeShapeType="1"/>
          </p:cNvSpPr>
          <p:nvPr/>
        </p:nvSpPr>
        <p:spPr bwMode="auto">
          <a:xfrm>
            <a:off x="7048500" y="1155700"/>
            <a:ext cx="5207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9225" name="Line 17"/>
          <p:cNvSpPr>
            <a:spLocks noChangeShapeType="1"/>
          </p:cNvSpPr>
          <p:nvPr/>
        </p:nvSpPr>
        <p:spPr bwMode="auto">
          <a:xfrm>
            <a:off x="7059613" y="1700213"/>
            <a:ext cx="5207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9226" name="Line 18"/>
          <p:cNvSpPr>
            <a:spLocks noChangeShapeType="1"/>
          </p:cNvSpPr>
          <p:nvPr/>
        </p:nvSpPr>
        <p:spPr bwMode="auto">
          <a:xfrm>
            <a:off x="7059613" y="2220913"/>
            <a:ext cx="5207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Dot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9227" name="Text Box 19"/>
          <p:cNvSpPr txBox="1">
            <a:spLocks noChangeArrowheads="1"/>
          </p:cNvSpPr>
          <p:nvPr/>
        </p:nvSpPr>
        <p:spPr bwMode="auto">
          <a:xfrm>
            <a:off x="7550150" y="939800"/>
            <a:ext cx="12985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J</a:t>
            </a:r>
            <a:r>
              <a:rPr lang="en-US" baseline="-25000">
                <a:latin typeface="Times New Roman" pitchFamily="18" charset="0"/>
              </a:rPr>
              <a:t>u</a:t>
            </a:r>
            <a:r>
              <a:rPr lang="en-US">
                <a:latin typeface="Times New Roman" pitchFamily="18" charset="0"/>
              </a:rPr>
              <a:t>=.3, J</a:t>
            </a:r>
            <a:r>
              <a:rPr lang="en-US" baseline="-25000">
                <a:latin typeface="Times New Roman" pitchFamily="18" charset="0"/>
              </a:rPr>
              <a:t>d</a:t>
            </a:r>
            <a:r>
              <a:rPr lang="en-US">
                <a:latin typeface="Times New Roman" pitchFamily="18" charset="0"/>
              </a:rPr>
              <a:t>=.1</a:t>
            </a:r>
          </a:p>
        </p:txBody>
      </p:sp>
      <p:sp>
        <p:nvSpPr>
          <p:cNvPr id="9228" name="Text Box 20"/>
          <p:cNvSpPr txBox="1">
            <a:spLocks noChangeArrowheads="1"/>
          </p:cNvSpPr>
          <p:nvPr/>
        </p:nvSpPr>
        <p:spPr bwMode="auto">
          <a:xfrm>
            <a:off x="7543800" y="1497013"/>
            <a:ext cx="12985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J</a:t>
            </a:r>
            <a:r>
              <a:rPr lang="en-US" baseline="-25000">
                <a:latin typeface="Times New Roman" pitchFamily="18" charset="0"/>
              </a:rPr>
              <a:t>u</a:t>
            </a:r>
            <a:r>
              <a:rPr lang="en-US">
                <a:latin typeface="Times New Roman" pitchFamily="18" charset="0"/>
              </a:rPr>
              <a:t>=.8, J</a:t>
            </a:r>
            <a:r>
              <a:rPr lang="en-US" baseline="-25000">
                <a:latin typeface="Times New Roman" pitchFamily="18" charset="0"/>
              </a:rPr>
              <a:t>d</a:t>
            </a:r>
            <a:r>
              <a:rPr lang="en-US">
                <a:latin typeface="Times New Roman" pitchFamily="18" charset="0"/>
              </a:rPr>
              <a:t>=.1</a:t>
            </a:r>
          </a:p>
        </p:txBody>
      </p:sp>
      <p:sp>
        <p:nvSpPr>
          <p:cNvPr id="9229" name="Text Box 21"/>
          <p:cNvSpPr txBox="1">
            <a:spLocks noChangeArrowheads="1"/>
          </p:cNvSpPr>
          <p:nvPr/>
        </p:nvSpPr>
        <p:spPr bwMode="auto">
          <a:xfrm>
            <a:off x="7524750" y="2006600"/>
            <a:ext cx="12985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J</a:t>
            </a:r>
            <a:r>
              <a:rPr lang="en-US" baseline="-25000">
                <a:latin typeface="Times New Roman" pitchFamily="18" charset="0"/>
              </a:rPr>
              <a:t>u</a:t>
            </a:r>
            <a:r>
              <a:rPr lang="en-US">
                <a:latin typeface="Times New Roman" pitchFamily="18" charset="0"/>
              </a:rPr>
              <a:t>=.5, J</a:t>
            </a:r>
            <a:r>
              <a:rPr lang="en-US" baseline="-25000">
                <a:latin typeface="Times New Roman" pitchFamily="18" charset="0"/>
              </a:rPr>
              <a:t>d</a:t>
            </a:r>
            <a:r>
              <a:rPr lang="en-US">
                <a:latin typeface="Times New Roman" pitchFamily="18" charset="0"/>
              </a:rPr>
              <a:t>=.1</a:t>
            </a:r>
          </a:p>
        </p:txBody>
      </p:sp>
      <p:sp>
        <p:nvSpPr>
          <p:cNvPr id="9230" name="Line 22"/>
          <p:cNvSpPr>
            <a:spLocks noChangeShapeType="1"/>
          </p:cNvSpPr>
          <p:nvPr/>
        </p:nvSpPr>
        <p:spPr bwMode="auto">
          <a:xfrm>
            <a:off x="7058025" y="2765425"/>
            <a:ext cx="5207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9231" name="Line 23"/>
          <p:cNvSpPr>
            <a:spLocks noChangeShapeType="1"/>
          </p:cNvSpPr>
          <p:nvPr/>
        </p:nvSpPr>
        <p:spPr bwMode="auto">
          <a:xfrm>
            <a:off x="7032625" y="3286125"/>
            <a:ext cx="5207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Dot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9232" name="Text Box 24"/>
          <p:cNvSpPr txBox="1">
            <a:spLocks noChangeArrowheads="1"/>
          </p:cNvSpPr>
          <p:nvPr/>
        </p:nvSpPr>
        <p:spPr bwMode="auto">
          <a:xfrm>
            <a:off x="7542213" y="2562225"/>
            <a:ext cx="12985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J</a:t>
            </a:r>
            <a:r>
              <a:rPr lang="en-US" baseline="-25000">
                <a:latin typeface="Times New Roman" pitchFamily="18" charset="0"/>
              </a:rPr>
              <a:t>u</a:t>
            </a:r>
            <a:r>
              <a:rPr lang="en-US">
                <a:latin typeface="Times New Roman" pitchFamily="18" charset="0"/>
              </a:rPr>
              <a:t>=.3, J</a:t>
            </a:r>
            <a:r>
              <a:rPr lang="en-US" baseline="-25000">
                <a:latin typeface="Times New Roman" pitchFamily="18" charset="0"/>
              </a:rPr>
              <a:t>d</a:t>
            </a:r>
            <a:r>
              <a:rPr lang="en-US">
                <a:latin typeface="Times New Roman" pitchFamily="18" charset="0"/>
              </a:rPr>
              <a:t>=.8</a:t>
            </a:r>
          </a:p>
        </p:txBody>
      </p:sp>
      <p:sp>
        <p:nvSpPr>
          <p:cNvPr id="9233" name="Text Box 25"/>
          <p:cNvSpPr txBox="1">
            <a:spLocks noChangeArrowheads="1"/>
          </p:cNvSpPr>
          <p:nvPr/>
        </p:nvSpPr>
        <p:spPr bwMode="auto">
          <a:xfrm>
            <a:off x="7523163" y="3071813"/>
            <a:ext cx="13747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J</a:t>
            </a:r>
            <a:r>
              <a:rPr lang="en-US" baseline="-25000">
                <a:latin typeface="Times New Roman" pitchFamily="18" charset="0"/>
              </a:rPr>
              <a:t>u</a:t>
            </a:r>
            <a:r>
              <a:rPr lang="en-US">
                <a:latin typeface="Times New Roman" pitchFamily="18" charset="0"/>
              </a:rPr>
              <a:t>=.3, J</a:t>
            </a:r>
            <a:r>
              <a:rPr lang="en-US" baseline="-25000">
                <a:latin typeface="Times New Roman" pitchFamily="18" charset="0"/>
              </a:rPr>
              <a:t>d</a:t>
            </a:r>
            <a:r>
              <a:rPr lang="en-US">
                <a:latin typeface="Times New Roman" pitchFamily="18" charset="0"/>
              </a:rPr>
              <a:t>=-.5</a:t>
            </a:r>
          </a:p>
        </p:txBody>
      </p:sp>
      <p:sp>
        <p:nvSpPr>
          <p:cNvPr id="9234" name="Text Box 26"/>
          <p:cNvSpPr txBox="1">
            <a:spLocks noChangeArrowheads="1"/>
          </p:cNvSpPr>
          <p:nvPr/>
        </p:nvSpPr>
        <p:spPr bwMode="auto">
          <a:xfrm>
            <a:off x="644525" y="5678488"/>
            <a:ext cx="1509713" cy="396875"/>
          </a:xfrm>
          <a:prstGeom prst="rect">
            <a:avLst/>
          </a:prstGeom>
          <a:solidFill>
            <a:srgbClr val="FDA1E5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E</a:t>
            </a:r>
            <a:r>
              <a:rPr lang="en-US" sz="2000" baseline="-25000">
                <a:latin typeface="Times New Roman" pitchFamily="18" charset="0"/>
              </a:rPr>
              <a:t>e</a:t>
            </a:r>
            <a:r>
              <a:rPr lang="en-US" sz="2000">
                <a:latin typeface="Times New Roman" pitchFamily="18" charset="0"/>
              </a:rPr>
              <a:t> = 11 GeV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4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Image 25" descr="Q2_Vs_xbj_2.eps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830638"/>
            <a:ext cx="4543425" cy="308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Image 23" descr="Pn_Vs_Thetan.eps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846138"/>
            <a:ext cx="4502150" cy="305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4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592138"/>
          </a:xfrm>
        </p:spPr>
        <p:txBody>
          <a:bodyPr/>
          <a:lstStyle/>
          <a:p>
            <a:pPr eaLnBrk="1" hangingPunct="1"/>
            <a:r>
              <a:rPr lang="en-US" sz="2800" b="1" smtClean="0">
                <a:solidFill>
                  <a:srgbClr val="0000FF"/>
                </a:solidFill>
                <a:latin typeface="Times New Roman" pitchFamily="18" charset="0"/>
              </a:rPr>
              <a:t>nDVCS with CLAS12: kinematics</a:t>
            </a:r>
          </a:p>
        </p:txBody>
      </p:sp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4732338" y="1635125"/>
            <a:ext cx="4189412" cy="64135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0">
                <a:latin typeface="Times New Roman" pitchFamily="18" charset="0"/>
              </a:rPr>
              <a:t>More than </a:t>
            </a:r>
            <a:r>
              <a:rPr lang="en-US">
                <a:latin typeface="Times New Roman" pitchFamily="18" charset="0"/>
              </a:rPr>
              <a:t>80%</a:t>
            </a:r>
            <a:r>
              <a:rPr lang="en-US" b="0">
                <a:latin typeface="Times New Roman" pitchFamily="18" charset="0"/>
              </a:rPr>
              <a:t> of the neutrons have </a:t>
            </a:r>
            <a:r>
              <a:rPr lang="en-US">
                <a:latin typeface="Symbol" pitchFamily="18" charset="2"/>
              </a:rPr>
              <a:t>q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&gt;40°</a:t>
            </a:r>
          </a:p>
          <a:p>
            <a:pPr algn="ctr"/>
            <a:r>
              <a:rPr lang="en-US">
                <a:cs typeface="Times New Roman" pitchFamily="18" charset="0"/>
              </a:rPr>
              <a:t>→ 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Neutron detector in the CD is needed!</a:t>
            </a:r>
          </a:p>
        </p:txBody>
      </p:sp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3175" y="561975"/>
            <a:ext cx="4816475" cy="584200"/>
          </a:xfrm>
          <a:prstGeom prst="rect">
            <a:avLst/>
          </a:prstGeom>
          <a:solidFill>
            <a:srgbClr val="FFCCFF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>
                <a:latin typeface="Times New Roman" pitchFamily="18" charset="0"/>
              </a:rPr>
              <a:t>DVCS/Bethe-Heitler event generator</a:t>
            </a:r>
          </a:p>
          <a:p>
            <a:pPr algn="ctr"/>
            <a:r>
              <a:rPr lang="en-US" sz="1600">
                <a:latin typeface="Times New Roman" pitchFamily="18" charset="0"/>
              </a:rPr>
              <a:t>with Fermi motion, E</a:t>
            </a:r>
            <a:r>
              <a:rPr lang="en-US" sz="1600" baseline="-25000">
                <a:latin typeface="Times New Roman" pitchFamily="18" charset="0"/>
              </a:rPr>
              <a:t>e</a:t>
            </a:r>
            <a:r>
              <a:rPr lang="en-US" sz="1600">
                <a:latin typeface="Times New Roman" pitchFamily="18" charset="0"/>
              </a:rPr>
              <a:t> = 11 GeV (Grenoble/Argonne)</a:t>
            </a:r>
          </a:p>
        </p:txBody>
      </p:sp>
      <p:sp>
        <p:nvSpPr>
          <p:cNvPr id="10247" name="Text Box 7"/>
          <p:cNvSpPr txBox="1">
            <a:spLocks noChangeArrowheads="1"/>
          </p:cNvSpPr>
          <p:nvPr/>
        </p:nvSpPr>
        <p:spPr bwMode="auto">
          <a:xfrm>
            <a:off x="4759325" y="588963"/>
            <a:ext cx="4216400" cy="973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>
                <a:latin typeface="Times New Roman" pitchFamily="18" charset="0"/>
              </a:rPr>
              <a:t>Physics and CLAS12 acceptance </a:t>
            </a:r>
            <a:r>
              <a:rPr lang="en-US" sz="1600">
                <a:solidFill>
                  <a:srgbClr val="FF0000"/>
                </a:solidFill>
                <a:latin typeface="Times New Roman" pitchFamily="18" charset="0"/>
              </a:rPr>
              <a:t>cuts applied</a:t>
            </a:r>
            <a:r>
              <a:rPr lang="en-US" sz="1600">
                <a:latin typeface="Times New Roman" pitchFamily="18" charset="0"/>
              </a:rPr>
              <a:t>: </a:t>
            </a:r>
          </a:p>
          <a:p>
            <a:pPr>
              <a:lnSpc>
                <a:spcPct val="120000"/>
              </a:lnSpc>
            </a:pPr>
            <a:r>
              <a:rPr lang="en-US" sz="1600">
                <a:latin typeface="Times New Roman" pitchFamily="18" charset="0"/>
              </a:rPr>
              <a:t>W</a:t>
            </a:r>
            <a:r>
              <a:rPr lang="en-US" sz="1600" baseline="30000">
                <a:latin typeface="Times New Roman" pitchFamily="18" charset="0"/>
              </a:rPr>
              <a:t> </a:t>
            </a:r>
            <a:r>
              <a:rPr lang="en-US" sz="1600">
                <a:latin typeface="Times New Roman" pitchFamily="18" charset="0"/>
              </a:rPr>
              <a:t>&gt; 2 GeV</a:t>
            </a:r>
            <a:r>
              <a:rPr lang="en-US" sz="1600" baseline="30000">
                <a:latin typeface="Times New Roman" pitchFamily="18" charset="0"/>
              </a:rPr>
              <a:t>2</a:t>
            </a:r>
            <a:r>
              <a:rPr lang="en-US" sz="1600">
                <a:latin typeface="Times New Roman" pitchFamily="18" charset="0"/>
              </a:rPr>
              <a:t>, Q</a:t>
            </a:r>
            <a:r>
              <a:rPr lang="en-US" sz="1600" baseline="30000">
                <a:latin typeface="Times New Roman" pitchFamily="18" charset="0"/>
              </a:rPr>
              <a:t>2 </a:t>
            </a:r>
            <a:r>
              <a:rPr lang="en-US" sz="1600">
                <a:latin typeface="Times New Roman" pitchFamily="18" charset="0"/>
              </a:rPr>
              <a:t>&gt;1 GeV</a:t>
            </a:r>
            <a:r>
              <a:rPr lang="en-US" sz="1600" baseline="30000">
                <a:latin typeface="Times New Roman" pitchFamily="18" charset="0"/>
              </a:rPr>
              <a:t>2</a:t>
            </a:r>
            <a:r>
              <a:rPr lang="en-US" sz="1600">
                <a:latin typeface="Times New Roman" pitchFamily="18" charset="0"/>
              </a:rPr>
              <a:t>,</a:t>
            </a:r>
            <a:r>
              <a:rPr lang="en-US" sz="1600" baseline="30000">
                <a:latin typeface="Times New Roman" pitchFamily="18" charset="0"/>
              </a:rPr>
              <a:t> </a:t>
            </a:r>
            <a:r>
              <a:rPr lang="en-US" sz="1600">
                <a:latin typeface="Times New Roman" pitchFamily="18" charset="0"/>
              </a:rPr>
              <a:t>–t &lt; 1.2 GeV</a:t>
            </a:r>
            <a:r>
              <a:rPr lang="en-US" sz="1600" baseline="30000">
                <a:latin typeface="Times New Roman" pitchFamily="18" charset="0"/>
              </a:rPr>
              <a:t>2 </a:t>
            </a:r>
            <a:endParaRPr lang="en-US" sz="1600">
              <a:latin typeface="Times New Roman" pitchFamily="18" charset="0"/>
            </a:endParaRPr>
          </a:p>
          <a:p>
            <a:pPr>
              <a:lnSpc>
                <a:spcPct val="120000"/>
              </a:lnSpc>
            </a:pPr>
            <a:r>
              <a:rPr lang="en-US" sz="1600">
                <a:latin typeface="Times New Roman" pitchFamily="18" charset="0"/>
              </a:rPr>
              <a:t> 5° &lt; </a:t>
            </a:r>
            <a:r>
              <a:rPr lang="en-US" sz="1600">
                <a:latin typeface="Symbol" pitchFamily="18" charset="2"/>
              </a:rPr>
              <a:t>q</a:t>
            </a:r>
            <a:r>
              <a:rPr lang="en-US" sz="1600" baseline="-25000">
                <a:latin typeface="Times New Roman" pitchFamily="18" charset="0"/>
              </a:rPr>
              <a:t>e </a:t>
            </a:r>
            <a:r>
              <a:rPr lang="en-US" sz="1600">
                <a:latin typeface="Times New Roman" pitchFamily="18" charset="0"/>
              </a:rPr>
              <a:t>&lt; 40°, 2° &lt; </a:t>
            </a:r>
            <a:r>
              <a:rPr lang="en-US" sz="1600">
                <a:latin typeface="Symbol" pitchFamily="18" charset="2"/>
              </a:rPr>
              <a:t>q</a:t>
            </a:r>
            <a:r>
              <a:rPr lang="en-US" sz="1600" baseline="-25000">
                <a:latin typeface="Symbol" pitchFamily="18" charset="2"/>
              </a:rPr>
              <a:t>g </a:t>
            </a:r>
            <a:r>
              <a:rPr lang="en-US" sz="1600">
                <a:latin typeface="Times New Roman" pitchFamily="18" charset="0"/>
              </a:rPr>
              <a:t>&lt; 40°</a:t>
            </a:r>
          </a:p>
        </p:txBody>
      </p:sp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860425" y="1395413"/>
            <a:ext cx="1774825" cy="33655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>
                <a:latin typeface="Times New Roman" pitchFamily="18" charset="0"/>
              </a:rPr>
              <a:t>&lt;p</a:t>
            </a:r>
            <a:r>
              <a:rPr lang="en-US" sz="1600" baseline="-25000">
                <a:latin typeface="Times New Roman" pitchFamily="18" charset="0"/>
              </a:rPr>
              <a:t>n</a:t>
            </a:r>
            <a:r>
              <a:rPr lang="en-US" sz="1600">
                <a:latin typeface="Times New Roman" pitchFamily="18" charset="0"/>
              </a:rPr>
              <a:t>&gt;~ 0.4 GeV/c</a:t>
            </a:r>
          </a:p>
        </p:txBody>
      </p:sp>
      <p:sp>
        <p:nvSpPr>
          <p:cNvPr id="10249" name="Text Box 9"/>
          <p:cNvSpPr txBox="1">
            <a:spLocks noChangeArrowheads="1"/>
          </p:cNvSpPr>
          <p:nvPr/>
        </p:nvSpPr>
        <p:spPr bwMode="auto">
          <a:xfrm>
            <a:off x="5983288" y="2811463"/>
            <a:ext cx="1663700" cy="731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400" b="0">
                <a:latin typeface="Times New Roman" pitchFamily="18" charset="0"/>
              </a:rPr>
              <a:t>ed</a:t>
            </a:r>
            <a:r>
              <a:rPr lang="en-US" sz="2400" b="0">
                <a:latin typeface="Times New Roman" pitchFamily="18" charset="0"/>
                <a:cs typeface="Times New Roman" pitchFamily="18" charset="0"/>
              </a:rPr>
              <a:t>→</a:t>
            </a:r>
            <a:r>
              <a:rPr lang="en-US" sz="2400" b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e’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400" b="0">
                <a:solidFill>
                  <a:srgbClr val="009900"/>
                </a:solidFill>
                <a:latin typeface="Symbol" pitchFamily="18" charset="2"/>
                <a:cs typeface="Times New Roman" pitchFamily="18" charset="0"/>
              </a:rPr>
              <a:t>g</a:t>
            </a:r>
            <a:r>
              <a:rPr lang="en-US" sz="2400" b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b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400" b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endParaRPr lang="en-US" b="0"/>
          </a:p>
        </p:txBody>
      </p:sp>
      <p:sp>
        <p:nvSpPr>
          <p:cNvPr id="10250" name="Text Box 10"/>
          <p:cNvSpPr txBox="1">
            <a:spLocks noChangeArrowheads="1"/>
          </p:cNvSpPr>
          <p:nvPr/>
        </p:nvSpPr>
        <p:spPr bwMode="auto">
          <a:xfrm>
            <a:off x="5375275" y="2416175"/>
            <a:ext cx="1325563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rgbClr val="FF0000"/>
                </a:solidFill>
                <a:latin typeface="Times New Roman" pitchFamily="18" charset="0"/>
              </a:rPr>
              <a:t>Detected in </a:t>
            </a:r>
          </a:p>
          <a:p>
            <a:pPr algn="ctr"/>
            <a:r>
              <a:rPr lang="en-US" sz="1400">
                <a:solidFill>
                  <a:srgbClr val="FF0000"/>
                </a:solidFill>
                <a:latin typeface="Times New Roman" pitchFamily="18" charset="0"/>
              </a:rPr>
              <a:t>forward CLAS</a:t>
            </a:r>
          </a:p>
        </p:txBody>
      </p:sp>
      <p:sp>
        <p:nvSpPr>
          <p:cNvPr id="10251" name="Text Box 11"/>
          <p:cNvSpPr txBox="1">
            <a:spLocks noChangeArrowheads="1"/>
          </p:cNvSpPr>
          <p:nvPr/>
        </p:nvSpPr>
        <p:spPr bwMode="auto">
          <a:xfrm>
            <a:off x="7302500" y="3281363"/>
            <a:ext cx="1038225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rgbClr val="009900"/>
                </a:solidFill>
                <a:latin typeface="Times New Roman" pitchFamily="18" charset="0"/>
              </a:rPr>
              <a:t>Detected in</a:t>
            </a:r>
          </a:p>
          <a:p>
            <a:pPr algn="ctr"/>
            <a:r>
              <a:rPr lang="en-US" sz="1400">
                <a:solidFill>
                  <a:srgbClr val="009900"/>
                </a:solidFill>
                <a:latin typeface="Times New Roman" pitchFamily="18" charset="0"/>
              </a:rPr>
              <a:t>FEC, IC</a:t>
            </a:r>
          </a:p>
        </p:txBody>
      </p:sp>
      <p:sp>
        <p:nvSpPr>
          <p:cNvPr id="10252" name="Text Box 12"/>
          <p:cNvSpPr txBox="1">
            <a:spLocks noChangeArrowheads="1"/>
          </p:cNvSpPr>
          <p:nvPr/>
        </p:nvSpPr>
        <p:spPr bwMode="auto">
          <a:xfrm>
            <a:off x="7334250" y="2590800"/>
            <a:ext cx="11366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solidFill>
                  <a:srgbClr val="0000FF"/>
                </a:solidFill>
                <a:latin typeface="Times New Roman" pitchFamily="18" charset="0"/>
              </a:rPr>
              <a:t>Not detected</a:t>
            </a:r>
          </a:p>
        </p:txBody>
      </p:sp>
      <p:sp>
        <p:nvSpPr>
          <p:cNvPr id="10253" name="Text Box 13"/>
          <p:cNvSpPr txBox="1">
            <a:spLocks noChangeArrowheads="1"/>
          </p:cNvSpPr>
          <p:nvPr/>
        </p:nvSpPr>
        <p:spPr bwMode="auto">
          <a:xfrm>
            <a:off x="4921250" y="3355975"/>
            <a:ext cx="22225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>
                <a:latin typeface="Times New Roman" pitchFamily="18" charset="0"/>
              </a:rPr>
              <a:t>PID (n or </a:t>
            </a:r>
            <a:r>
              <a:rPr lang="en-US" sz="1600">
                <a:latin typeface="Symbol" pitchFamily="18" charset="2"/>
              </a:rPr>
              <a:t>g</a:t>
            </a:r>
            <a:r>
              <a:rPr lang="en-US" sz="1600">
                <a:latin typeface="Times New Roman" pitchFamily="18" charset="0"/>
              </a:rPr>
              <a:t>?), p, angles </a:t>
            </a:r>
          </a:p>
          <a:p>
            <a:pPr algn="ctr"/>
            <a:r>
              <a:rPr lang="en-US" sz="1600" b="0">
                <a:latin typeface="Times New Roman" pitchFamily="18" charset="0"/>
              </a:rPr>
              <a:t>to identify the final state</a:t>
            </a:r>
          </a:p>
        </p:txBody>
      </p:sp>
      <p:sp>
        <p:nvSpPr>
          <p:cNvPr id="10254" name="Line 14"/>
          <p:cNvSpPr>
            <a:spLocks noChangeShapeType="1"/>
          </p:cNvSpPr>
          <p:nvPr/>
        </p:nvSpPr>
        <p:spPr bwMode="auto">
          <a:xfrm flipH="1" flipV="1">
            <a:off x="6608763" y="2806700"/>
            <a:ext cx="139700" cy="177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10255" name="Line 15"/>
          <p:cNvSpPr>
            <a:spLocks noChangeShapeType="1"/>
          </p:cNvSpPr>
          <p:nvPr/>
        </p:nvSpPr>
        <p:spPr bwMode="auto">
          <a:xfrm flipV="1">
            <a:off x="7445375" y="2843213"/>
            <a:ext cx="152400" cy="101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10256" name="Line 16"/>
          <p:cNvSpPr>
            <a:spLocks noChangeShapeType="1"/>
          </p:cNvSpPr>
          <p:nvPr/>
        </p:nvSpPr>
        <p:spPr bwMode="auto">
          <a:xfrm>
            <a:off x="7256463" y="3238500"/>
            <a:ext cx="139700" cy="1143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10257" name="Line 17"/>
          <p:cNvSpPr>
            <a:spLocks noChangeShapeType="1"/>
          </p:cNvSpPr>
          <p:nvPr/>
        </p:nvSpPr>
        <p:spPr bwMode="auto">
          <a:xfrm flipH="1">
            <a:off x="6799263" y="3225800"/>
            <a:ext cx="2286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10258" name="Line 18"/>
          <p:cNvSpPr>
            <a:spLocks noChangeShapeType="1"/>
          </p:cNvSpPr>
          <p:nvPr/>
        </p:nvSpPr>
        <p:spPr bwMode="auto">
          <a:xfrm flipV="1">
            <a:off x="2244725" y="3527425"/>
            <a:ext cx="6350" cy="315913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10259" name="Line 19"/>
          <p:cNvSpPr>
            <a:spLocks noChangeShapeType="1"/>
          </p:cNvSpPr>
          <p:nvPr/>
        </p:nvSpPr>
        <p:spPr bwMode="auto">
          <a:xfrm>
            <a:off x="2238375" y="3513138"/>
            <a:ext cx="736600" cy="0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10260" name="Text Box 22"/>
          <p:cNvSpPr txBox="1">
            <a:spLocks noChangeArrowheads="1"/>
          </p:cNvSpPr>
          <p:nvPr/>
        </p:nvSpPr>
        <p:spPr bwMode="auto">
          <a:xfrm>
            <a:off x="4899025" y="4660900"/>
            <a:ext cx="37655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latin typeface="Times New Roman" pitchFamily="18" charset="0"/>
              </a:rPr>
              <a:t>In the hypothesis of </a:t>
            </a:r>
            <a:r>
              <a:rPr lang="en-US">
                <a:solidFill>
                  <a:srgbClr val="0000FF"/>
                </a:solidFill>
                <a:latin typeface="Times New Roman" pitchFamily="18" charset="0"/>
              </a:rPr>
              <a:t>absence of FSI</a:t>
            </a:r>
            <a:r>
              <a:rPr lang="en-US" b="0">
                <a:latin typeface="Times New Roman" pitchFamily="18" charset="0"/>
              </a:rPr>
              <a:t>:</a:t>
            </a:r>
          </a:p>
          <a:p>
            <a:r>
              <a:rPr lang="en-US">
                <a:latin typeface="Times New Roman" pitchFamily="18" charset="0"/>
              </a:rPr>
              <a:t>p</a:t>
            </a:r>
            <a:r>
              <a:rPr lang="en-US" baseline="30000">
                <a:latin typeface="Times New Roman" pitchFamily="18" charset="0"/>
              </a:rPr>
              <a:t>μ</a:t>
            </a:r>
            <a:r>
              <a:rPr lang="en-US" baseline="-25000">
                <a:latin typeface="Times New Roman" pitchFamily="18" charset="0"/>
              </a:rPr>
              <a:t>p</a:t>
            </a:r>
            <a:r>
              <a:rPr lang="en-US">
                <a:latin typeface="Times New Roman" pitchFamily="18" charset="0"/>
              </a:rPr>
              <a:t> = p</a:t>
            </a:r>
            <a:r>
              <a:rPr lang="en-US" baseline="30000">
                <a:latin typeface="Times New Roman" pitchFamily="18" charset="0"/>
              </a:rPr>
              <a:t>μ</a:t>
            </a:r>
            <a:r>
              <a:rPr lang="en-US" baseline="-25000">
                <a:latin typeface="Times New Roman" pitchFamily="18" charset="0"/>
              </a:rPr>
              <a:t>p’ </a:t>
            </a:r>
            <a:r>
              <a:rPr lang="en-US">
                <a:cs typeface="Arial" charset="0"/>
              </a:rPr>
              <a:t>→ </a:t>
            </a:r>
            <a:r>
              <a:rPr lang="en-US">
                <a:solidFill>
                  <a:srgbClr val="FF0000"/>
                </a:solidFill>
                <a:latin typeface="Times New Roman" pitchFamily="18" charset="0"/>
              </a:rPr>
              <a:t>kinematics are complete</a:t>
            </a:r>
          </a:p>
          <a:p>
            <a:r>
              <a:rPr lang="en-US" b="0">
                <a:latin typeface="Times New Roman" pitchFamily="18" charset="0"/>
              </a:rPr>
              <a:t>                     detecting </a:t>
            </a:r>
            <a:r>
              <a:rPr lang="en-US">
                <a:solidFill>
                  <a:srgbClr val="0000FF"/>
                </a:solidFill>
                <a:latin typeface="Times New Roman" pitchFamily="18" charset="0"/>
              </a:rPr>
              <a:t>e’, n (p,</a:t>
            </a:r>
            <a:r>
              <a:rPr lang="en-US">
                <a:solidFill>
                  <a:srgbClr val="0000FF"/>
                </a:solidFill>
                <a:latin typeface="Symbol" pitchFamily="18" charset="2"/>
              </a:rPr>
              <a:t>q</a:t>
            </a:r>
            <a:r>
              <a:rPr lang="en-US">
                <a:solidFill>
                  <a:srgbClr val="0000FF"/>
                </a:solidFill>
                <a:latin typeface="Times New Roman" pitchFamily="18" charset="0"/>
              </a:rPr>
              <a:t>,</a:t>
            </a:r>
            <a:r>
              <a:rPr lang="en-US">
                <a:solidFill>
                  <a:srgbClr val="0000FF"/>
                </a:solidFill>
                <a:latin typeface="Symbol" pitchFamily="18" charset="2"/>
              </a:rPr>
              <a:t>f</a:t>
            </a:r>
            <a:r>
              <a:rPr lang="en-US">
                <a:solidFill>
                  <a:srgbClr val="0000FF"/>
                </a:solidFill>
                <a:latin typeface="Times New Roman" pitchFamily="18" charset="0"/>
              </a:rPr>
              <a:t>), </a:t>
            </a:r>
            <a:r>
              <a:rPr lang="en-US">
                <a:solidFill>
                  <a:srgbClr val="0000FF"/>
                </a:solidFill>
                <a:latin typeface="Symbol" pitchFamily="18" charset="2"/>
              </a:rPr>
              <a:t>g</a:t>
            </a:r>
          </a:p>
        </p:txBody>
      </p:sp>
      <p:sp>
        <p:nvSpPr>
          <p:cNvPr id="10261" name="Text Box 23"/>
          <p:cNvSpPr txBox="1">
            <a:spLocks noChangeArrowheads="1"/>
          </p:cNvSpPr>
          <p:nvPr/>
        </p:nvSpPr>
        <p:spPr bwMode="auto">
          <a:xfrm>
            <a:off x="4886325" y="4189413"/>
            <a:ext cx="45243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Times New Roman" pitchFamily="18" charset="0"/>
              </a:rPr>
              <a:t>p</a:t>
            </a:r>
            <a:r>
              <a:rPr lang="en-US" baseline="30000">
                <a:latin typeface="Times New Roman" pitchFamily="18" charset="0"/>
              </a:rPr>
              <a:t>μ</a:t>
            </a:r>
            <a:r>
              <a:rPr lang="en-US" baseline="-25000">
                <a:latin typeface="Times New Roman" pitchFamily="18" charset="0"/>
              </a:rPr>
              <a:t>e</a:t>
            </a:r>
            <a:r>
              <a:rPr lang="en-US">
                <a:latin typeface="Times New Roman" pitchFamily="18" charset="0"/>
              </a:rPr>
              <a:t> + p</a:t>
            </a:r>
            <a:r>
              <a:rPr lang="en-US" baseline="30000">
                <a:latin typeface="Times New Roman" pitchFamily="18" charset="0"/>
              </a:rPr>
              <a:t>μ</a:t>
            </a:r>
            <a:r>
              <a:rPr lang="en-US" baseline="-25000">
                <a:latin typeface="Times New Roman" pitchFamily="18" charset="0"/>
              </a:rPr>
              <a:t>n</a:t>
            </a:r>
            <a:r>
              <a:rPr lang="en-US">
                <a:latin typeface="Times New Roman" pitchFamily="18" charset="0"/>
              </a:rPr>
              <a:t> + p</a:t>
            </a:r>
            <a:r>
              <a:rPr lang="en-US" baseline="30000">
                <a:latin typeface="Times New Roman" pitchFamily="18" charset="0"/>
              </a:rPr>
              <a:t>μ</a:t>
            </a:r>
            <a:r>
              <a:rPr lang="en-US" baseline="-25000">
                <a:latin typeface="Times New Roman" pitchFamily="18" charset="0"/>
              </a:rPr>
              <a:t>p</a:t>
            </a:r>
            <a:r>
              <a:rPr lang="en-US">
                <a:latin typeface="Times New Roman" pitchFamily="18" charset="0"/>
              </a:rPr>
              <a:t> = p</a:t>
            </a:r>
            <a:r>
              <a:rPr lang="en-US" baseline="30000">
                <a:latin typeface="Times New Roman" pitchFamily="18" charset="0"/>
              </a:rPr>
              <a:t>μ</a:t>
            </a:r>
            <a:r>
              <a:rPr lang="en-US" baseline="-25000">
                <a:latin typeface="Times New Roman" pitchFamily="18" charset="0"/>
              </a:rPr>
              <a:t>e′ </a:t>
            </a:r>
            <a:r>
              <a:rPr lang="en-US">
                <a:latin typeface="Times New Roman" pitchFamily="18" charset="0"/>
              </a:rPr>
              <a:t>+ p</a:t>
            </a:r>
            <a:r>
              <a:rPr lang="en-US" baseline="30000">
                <a:latin typeface="Times New Roman" pitchFamily="18" charset="0"/>
              </a:rPr>
              <a:t>μ</a:t>
            </a:r>
            <a:r>
              <a:rPr lang="en-US" baseline="-25000">
                <a:latin typeface="Times New Roman" pitchFamily="18" charset="0"/>
              </a:rPr>
              <a:t>n′</a:t>
            </a:r>
            <a:r>
              <a:rPr lang="en-US">
                <a:latin typeface="Times New Roman" pitchFamily="18" charset="0"/>
              </a:rPr>
              <a:t> + p</a:t>
            </a:r>
            <a:r>
              <a:rPr lang="en-US" baseline="30000">
                <a:latin typeface="Times New Roman" pitchFamily="18" charset="0"/>
              </a:rPr>
              <a:t>μ</a:t>
            </a:r>
            <a:r>
              <a:rPr lang="en-US" baseline="-25000">
                <a:latin typeface="Times New Roman" pitchFamily="18" charset="0"/>
              </a:rPr>
              <a:t>p′</a:t>
            </a:r>
            <a:r>
              <a:rPr lang="en-US">
                <a:latin typeface="Times New Roman" pitchFamily="18" charset="0"/>
              </a:rPr>
              <a:t> + p</a:t>
            </a:r>
            <a:r>
              <a:rPr lang="en-US" baseline="30000">
                <a:latin typeface="Times New Roman" pitchFamily="18" charset="0"/>
              </a:rPr>
              <a:t>μ</a:t>
            </a:r>
            <a:r>
              <a:rPr lang="en-US" baseline="-25000">
                <a:latin typeface="Symbol" pitchFamily="18" charset="2"/>
              </a:rPr>
              <a:t>g</a:t>
            </a:r>
            <a:r>
              <a:rPr lang="en-US">
                <a:latin typeface="Symbol" pitchFamily="18" charset="2"/>
              </a:rPr>
              <a:t> </a:t>
            </a:r>
          </a:p>
        </p:txBody>
      </p:sp>
      <p:sp>
        <p:nvSpPr>
          <p:cNvPr id="10262" name="Text Box 24"/>
          <p:cNvSpPr txBox="1">
            <a:spLocks noChangeArrowheads="1"/>
          </p:cNvSpPr>
          <p:nvPr/>
        </p:nvSpPr>
        <p:spPr bwMode="auto">
          <a:xfrm>
            <a:off x="4899025" y="5727700"/>
            <a:ext cx="37719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latin typeface="Times New Roman" pitchFamily="18" charset="0"/>
              </a:rPr>
              <a:t>FSI effects can be estimated measuring</a:t>
            </a:r>
          </a:p>
          <a:p>
            <a:r>
              <a:rPr lang="en-US">
                <a:latin typeface="Times New Roman" pitchFamily="18" charset="0"/>
              </a:rPr>
              <a:t>en</a:t>
            </a:r>
            <a:r>
              <a:rPr lang="en-US">
                <a:latin typeface="Symbol" pitchFamily="18" charset="2"/>
              </a:rPr>
              <a:t>g</a:t>
            </a:r>
            <a:r>
              <a:rPr lang="en-US">
                <a:latin typeface="Times New Roman" pitchFamily="18" charset="0"/>
              </a:rPr>
              <a:t>, ep</a:t>
            </a:r>
            <a:r>
              <a:rPr lang="en-US">
                <a:latin typeface="Symbol" pitchFamily="18" charset="2"/>
              </a:rPr>
              <a:t>g</a:t>
            </a:r>
            <a:r>
              <a:rPr lang="en-US">
                <a:latin typeface="Times New Roman" pitchFamily="18" charset="0"/>
              </a:rPr>
              <a:t>, ed</a:t>
            </a:r>
            <a:r>
              <a:rPr lang="en-US">
                <a:latin typeface="Symbol" pitchFamily="18" charset="2"/>
              </a:rPr>
              <a:t>g </a:t>
            </a:r>
            <a:r>
              <a:rPr lang="en-US">
                <a:latin typeface="Times New Roman" pitchFamily="18" charset="0"/>
              </a:rPr>
              <a:t>on deuteron </a:t>
            </a:r>
            <a:r>
              <a:rPr lang="en-US" b="0">
                <a:latin typeface="Times New Roman" pitchFamily="18" charset="0"/>
              </a:rPr>
              <a:t>in CLAS12</a:t>
            </a:r>
          </a:p>
          <a:p>
            <a:r>
              <a:rPr lang="en-US" b="0">
                <a:latin typeface="Times New Roman" pitchFamily="18" charset="0"/>
              </a:rPr>
              <a:t>(same experiment)</a:t>
            </a:r>
          </a:p>
        </p:txBody>
      </p:sp>
      <p:sp>
        <p:nvSpPr>
          <p:cNvPr id="10263" name="Text Box 20"/>
          <p:cNvSpPr txBox="1">
            <a:spLocks noChangeArrowheads="1"/>
          </p:cNvSpPr>
          <p:nvPr/>
        </p:nvSpPr>
        <p:spPr bwMode="auto">
          <a:xfrm>
            <a:off x="2217738" y="3565525"/>
            <a:ext cx="5524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0000CC"/>
                </a:solidFill>
                <a:latin typeface="Times New Roman" pitchFamily="18" charset="0"/>
              </a:rPr>
              <a:t>CD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ZoneTexte 3"/>
          <p:cNvSpPr txBox="1">
            <a:spLocks noChangeArrowheads="1"/>
          </p:cNvSpPr>
          <p:nvPr/>
        </p:nvSpPr>
        <p:spPr bwMode="auto">
          <a:xfrm>
            <a:off x="539750" y="-68263"/>
            <a:ext cx="8181975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Central Neutron Detector for nDVCS: requirements</a:t>
            </a:r>
          </a:p>
        </p:txBody>
      </p:sp>
      <p:pic>
        <p:nvPicPr>
          <p:cNvPr id="11267" name="Image 7" descr="Delta_p.eps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64063" y="415925"/>
            <a:ext cx="4629150" cy="334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Image 3" descr="Delta_phi.eps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38113" y="404813"/>
            <a:ext cx="4829176" cy="327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Image 6" descr="Delta_theta.eps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38113" y="3460750"/>
            <a:ext cx="4721226" cy="340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0" name="ZoneTexte 6"/>
          <p:cNvSpPr txBox="1">
            <a:spLocks noChangeArrowheads="1"/>
          </p:cNvSpPr>
          <p:nvPr/>
        </p:nvSpPr>
        <p:spPr bwMode="auto">
          <a:xfrm>
            <a:off x="334963" y="203676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Varying </a:t>
            </a:r>
            <a:r>
              <a:rPr lang="fr-FR">
                <a:solidFill>
                  <a:srgbClr val="FF0000"/>
                </a:solidFill>
                <a:latin typeface="Symbol" pitchFamily="18" charset="2"/>
                <a:cs typeface="Times New Roman" pitchFamily="18" charset="0"/>
              </a:rPr>
              <a:t>D</a:t>
            </a:r>
            <a:r>
              <a:rPr lang="fr-FR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fr-FR">
                <a:solidFill>
                  <a:srgbClr val="FF0000"/>
                </a:solidFill>
                <a:latin typeface="Symbol" pitchFamily="18" charset="2"/>
                <a:cs typeface="Times New Roman" pitchFamily="18" charset="0"/>
              </a:rPr>
              <a:t>f)</a:t>
            </a:r>
          </a:p>
          <a:p>
            <a:r>
              <a:rPr lang="fr-FR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x200→+30%</a:t>
            </a:r>
          </a:p>
        </p:txBody>
      </p:sp>
      <p:sp>
        <p:nvSpPr>
          <p:cNvPr id="11271" name="ZoneTexte 7"/>
          <p:cNvSpPr txBox="1">
            <a:spLocks noChangeArrowheads="1"/>
          </p:cNvSpPr>
          <p:nvPr/>
        </p:nvSpPr>
        <p:spPr bwMode="auto">
          <a:xfrm>
            <a:off x="303213" y="5164138"/>
            <a:ext cx="1470025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Varying </a:t>
            </a:r>
            <a:r>
              <a:rPr lang="fr-FR">
                <a:solidFill>
                  <a:srgbClr val="FF0000"/>
                </a:solidFill>
                <a:latin typeface="Symbol" pitchFamily="18" charset="2"/>
                <a:cs typeface="Times New Roman" pitchFamily="18" charset="0"/>
              </a:rPr>
              <a:t>D</a:t>
            </a:r>
            <a:r>
              <a:rPr lang="fr-FR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fr-FR">
                <a:solidFill>
                  <a:srgbClr val="FF0000"/>
                </a:solidFill>
                <a:latin typeface="Symbol" pitchFamily="18" charset="2"/>
                <a:cs typeface="Times New Roman" pitchFamily="18" charset="0"/>
              </a:rPr>
              <a:t>q)</a:t>
            </a:r>
          </a:p>
          <a:p>
            <a:r>
              <a:rPr lang="fr-FR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x200→+30%</a:t>
            </a:r>
          </a:p>
        </p:txBody>
      </p:sp>
      <p:sp>
        <p:nvSpPr>
          <p:cNvPr id="11272" name="ZoneTexte 8"/>
          <p:cNvSpPr txBox="1">
            <a:spLocks noChangeArrowheads="1"/>
          </p:cNvSpPr>
          <p:nvPr/>
        </p:nvSpPr>
        <p:spPr bwMode="auto">
          <a:xfrm>
            <a:off x="5048250" y="2016125"/>
            <a:ext cx="164306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Varying </a:t>
            </a:r>
            <a:r>
              <a:rPr lang="fr-FR">
                <a:solidFill>
                  <a:srgbClr val="FF0000"/>
                </a:solidFill>
                <a:latin typeface="Symbol" pitchFamily="18" charset="2"/>
                <a:cs typeface="Times New Roman" pitchFamily="18" charset="0"/>
              </a:rPr>
              <a:t>D</a:t>
            </a:r>
            <a:r>
              <a:rPr lang="fr-FR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(p)/p</a:t>
            </a:r>
          </a:p>
          <a:p>
            <a:r>
              <a:rPr lang="fr-FR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x200→x40</a:t>
            </a:r>
          </a:p>
        </p:txBody>
      </p:sp>
      <p:sp>
        <p:nvSpPr>
          <p:cNvPr id="11273" name="ZoneTexte 9"/>
          <p:cNvSpPr txBox="1">
            <a:spLocks noChangeArrowheads="1"/>
          </p:cNvSpPr>
          <p:nvPr/>
        </p:nvSpPr>
        <p:spPr bwMode="auto">
          <a:xfrm>
            <a:off x="4795838" y="4035425"/>
            <a:ext cx="4348162" cy="147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>
                <a:latin typeface="Times New Roman" pitchFamily="18" charset="0"/>
                <a:cs typeface="Times New Roman" pitchFamily="18" charset="0"/>
              </a:rPr>
              <a:t>nDVCS event generator with « smearing »</a:t>
            </a:r>
          </a:p>
          <a:p>
            <a:r>
              <a:rPr lang="fr-FR">
                <a:latin typeface="Times New Roman" pitchFamily="18" charset="0"/>
                <a:cs typeface="Times New Roman" pitchFamily="18" charset="0"/>
              </a:rPr>
              <a:t>on neutron kinematic variables. </a:t>
            </a:r>
          </a:p>
          <a:p>
            <a:r>
              <a:rPr lang="fr-FR">
                <a:latin typeface="Times New Roman" pitchFamily="18" charset="0"/>
                <a:cs typeface="Times New Roman" pitchFamily="18" charset="0"/>
              </a:rPr>
              <a:t>Effect of resolutions on </a:t>
            </a:r>
            <a:r>
              <a:rPr lang="fr-FR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MM(en</a:t>
            </a:r>
            <a:r>
              <a:rPr lang="fr-FR">
                <a:solidFill>
                  <a:srgbClr val="0000CC"/>
                </a:solidFill>
                <a:latin typeface="Symbol" pitchFamily="18" charset="2"/>
                <a:cs typeface="Times New Roman" pitchFamily="18" charset="0"/>
              </a:rPr>
              <a:t>g</a:t>
            </a:r>
            <a:r>
              <a:rPr lang="fr-FR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fr-FR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endParaRPr lang="fr-FR">
              <a:latin typeface="Times New Roman" pitchFamily="18" charset="0"/>
              <a:cs typeface="Times New Roman" pitchFamily="18" charset="0"/>
            </a:endParaRPr>
          </a:p>
          <a:p>
            <a:endParaRPr lang="fr-FR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274" name="ZoneTexte 10"/>
          <p:cNvSpPr txBox="1">
            <a:spLocks noChangeArrowheads="1"/>
          </p:cNvSpPr>
          <p:nvPr/>
        </p:nvSpPr>
        <p:spPr bwMode="auto">
          <a:xfrm>
            <a:off x="4781550" y="5064125"/>
            <a:ext cx="4246563" cy="92392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charset="0"/>
              <a:buChar char="•"/>
            </a:pPr>
            <a:r>
              <a:rPr lang="fr-FR">
                <a:latin typeface="Times New Roman" pitchFamily="18" charset="0"/>
                <a:cs typeface="Times New Roman" pitchFamily="18" charset="0"/>
              </a:rPr>
              <a:t> little sensitivity to angular resolutions</a:t>
            </a:r>
          </a:p>
          <a:p>
            <a:pPr>
              <a:buFont typeface="Arial" charset="0"/>
              <a:buChar char="•"/>
            </a:pPr>
            <a:r>
              <a:rPr lang="fr-FR">
                <a:latin typeface="Times New Roman" pitchFamily="18" charset="0"/>
                <a:cs typeface="Times New Roman" pitchFamily="18" charset="0"/>
              </a:rPr>
              <a:t> stronger sensitivity to </a:t>
            </a:r>
            <a:r>
              <a:rPr lang="fr-FR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momentum resolution</a:t>
            </a:r>
          </a:p>
        </p:txBody>
      </p:sp>
      <p:sp>
        <p:nvSpPr>
          <p:cNvPr id="11275" name="ZoneTexte 12"/>
          <p:cNvSpPr txBox="1">
            <a:spLocks noChangeArrowheads="1"/>
          </p:cNvSpPr>
          <p:nvPr/>
        </p:nvSpPr>
        <p:spPr bwMode="auto">
          <a:xfrm>
            <a:off x="5486400" y="6361113"/>
            <a:ext cx="2840038" cy="369887"/>
          </a:xfrm>
          <a:prstGeom prst="rect">
            <a:avLst/>
          </a:prstGeom>
          <a:solidFill>
            <a:srgbClr val="FFCC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i="1">
                <a:latin typeface="Times New Roman" pitchFamily="18" charset="0"/>
                <a:cs typeface="Times New Roman" pitchFamily="18" charset="0"/>
              </a:rPr>
              <a:t>Thanks to Baptiste Guegan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Image 4" descr="MM2.eps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1613" y="715963"/>
            <a:ext cx="594995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1" name="ZoneTexte 3"/>
          <p:cNvSpPr txBox="1">
            <a:spLocks noChangeArrowheads="1"/>
          </p:cNvSpPr>
          <p:nvPr/>
        </p:nvSpPr>
        <p:spPr bwMode="auto">
          <a:xfrm>
            <a:off x="539750" y="-68263"/>
            <a:ext cx="8181975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8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Central Neutron Detector for nDVCS: requirements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6343650" y="1182688"/>
            <a:ext cx="2581275" cy="17541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defRPr/>
            </a:pPr>
            <a:r>
              <a:rPr lang="fr-FR" dirty="0" err="1">
                <a:latin typeface="Times New Roman" pitchFamily="18" charset="0"/>
                <a:cs typeface="Times New Roman" pitchFamily="18" charset="0"/>
              </a:rPr>
              <a:t>nDVCS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>
                <a:latin typeface="Times New Roman" pitchFamily="18" charset="0"/>
                <a:cs typeface="Times New Roman" pitchFamily="18" charset="0"/>
              </a:rPr>
              <a:t>event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>
                <a:latin typeface="Times New Roman" pitchFamily="18" charset="0"/>
                <a:cs typeface="Times New Roman" pitchFamily="18" charset="0"/>
              </a:rPr>
              <a:t>generator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  <a:p>
            <a:pPr algn="ctr">
              <a:defRPr/>
            </a:pPr>
            <a:r>
              <a:rPr lang="fr-FR" dirty="0"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fr-FR" dirty="0" err="1">
                <a:latin typeface="Times New Roman" pitchFamily="18" charset="0"/>
                <a:cs typeface="Times New Roman" pitchFamily="18" charset="0"/>
              </a:rPr>
              <a:t>electron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 and photon</a:t>
            </a:r>
          </a:p>
          <a:p>
            <a:pPr algn="ctr">
              <a:defRPr/>
            </a:pPr>
            <a:r>
              <a:rPr lang="fr-FR" dirty="0" err="1">
                <a:latin typeface="Times New Roman" pitchFamily="18" charset="0"/>
                <a:cs typeface="Times New Roman" pitchFamily="18" charset="0"/>
              </a:rPr>
              <a:t>resolutions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dirty="0" err="1">
                <a:latin typeface="Times New Roman" pitchFamily="18" charset="0"/>
                <a:cs typeface="Times New Roman" pitchFamily="18" charset="0"/>
              </a:rPr>
              <a:t>obtained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  <a:p>
            <a:pPr algn="ctr">
              <a:defRPr/>
            </a:pPr>
            <a:r>
              <a:rPr lang="fr-FR" dirty="0" err="1">
                <a:latin typeface="Times New Roman" pitchFamily="18" charset="0"/>
                <a:cs typeface="Times New Roman" pitchFamily="18" charset="0"/>
              </a:rPr>
              <a:t>from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 CLAS12 </a:t>
            </a:r>
            <a:r>
              <a:rPr lang="fr-FR" dirty="0" err="1">
                <a:latin typeface="Times New Roman" pitchFamily="18" charset="0"/>
                <a:cs typeface="Times New Roman" pitchFamily="18" charset="0"/>
              </a:rPr>
              <a:t>FastMC</a:t>
            </a:r>
            <a:endParaRPr lang="fr-FR" dirty="0">
              <a:latin typeface="Times New Roman" pitchFamily="18" charset="0"/>
              <a:cs typeface="Times New Roman" pitchFamily="18" charset="0"/>
            </a:endParaRPr>
          </a:p>
          <a:p>
            <a:pPr algn="ctr">
              <a:defRPr/>
            </a:pPr>
            <a:r>
              <a:rPr lang="fr-FR" dirty="0">
                <a:latin typeface="Times New Roman" pitchFamily="18" charset="0"/>
                <a:cs typeface="Times New Roman" pitchFamily="18" charset="0"/>
              </a:rPr>
              <a:t>+ design </a:t>
            </a:r>
            <a:r>
              <a:rPr lang="fr-FR" dirty="0" err="1">
                <a:latin typeface="Times New Roman" pitchFamily="18" charset="0"/>
                <a:cs typeface="Times New Roman" pitchFamily="18" charset="0"/>
              </a:rPr>
              <a:t>specs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 for </a:t>
            </a:r>
          </a:p>
          <a:p>
            <a:pPr algn="ctr">
              <a:defRPr/>
            </a:pPr>
            <a:r>
              <a:rPr lang="fr-FR" dirty="0">
                <a:latin typeface="Times New Roman" pitchFamily="18" charset="0"/>
                <a:cs typeface="Times New Roman" pitchFamily="18" charset="0"/>
              </a:rPr>
              <a:t>IC/</a:t>
            </a:r>
            <a:r>
              <a:rPr lang="fr-FR" dirty="0" err="1">
                <a:latin typeface="Times New Roman" pitchFamily="18" charset="0"/>
                <a:cs typeface="Times New Roman" pitchFamily="18" charset="0"/>
              </a:rPr>
              <a:t>Forward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 tagger</a:t>
            </a:r>
          </a:p>
        </p:txBody>
      </p:sp>
      <p:sp>
        <p:nvSpPr>
          <p:cNvPr id="12293" name="ZoneTexte 4"/>
          <p:cNvSpPr txBox="1">
            <a:spLocks noChangeArrowheads="1"/>
          </p:cNvSpPr>
          <p:nvPr/>
        </p:nvSpPr>
        <p:spPr bwMode="auto">
          <a:xfrm>
            <a:off x="6470650" y="3703638"/>
            <a:ext cx="2319338" cy="10160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000">
                <a:latin typeface="Times New Roman" pitchFamily="18" charset="0"/>
                <a:cs typeface="Times New Roman" pitchFamily="18" charset="0"/>
              </a:rPr>
              <a:t>Photon resolution</a:t>
            </a:r>
          </a:p>
          <a:p>
            <a:pPr algn="ctr"/>
            <a:r>
              <a:rPr lang="fr-FR" sz="2000">
                <a:latin typeface="Times New Roman" pitchFamily="18" charset="0"/>
                <a:cs typeface="Times New Roman" pitchFamily="18" charset="0"/>
              </a:rPr>
              <a:t>contributes to 80%</a:t>
            </a:r>
          </a:p>
          <a:p>
            <a:pPr algn="ctr"/>
            <a:r>
              <a:rPr lang="fr-FR" sz="2000">
                <a:latin typeface="Times New Roman" pitchFamily="18" charset="0"/>
                <a:cs typeface="Times New Roman" pitchFamily="18" charset="0"/>
              </a:rPr>
              <a:t>of the width of MM</a:t>
            </a:r>
          </a:p>
        </p:txBody>
      </p:sp>
      <p:sp>
        <p:nvSpPr>
          <p:cNvPr id="12294" name="ZoneTexte 5"/>
          <p:cNvSpPr txBox="1">
            <a:spLocks noChangeArrowheads="1"/>
          </p:cNvSpPr>
          <p:nvPr/>
        </p:nvSpPr>
        <p:spPr bwMode="auto">
          <a:xfrm>
            <a:off x="871538" y="5151438"/>
            <a:ext cx="6983412" cy="1477962"/>
          </a:xfrm>
          <a:prstGeom prst="rect">
            <a:avLst/>
          </a:prstGeom>
          <a:gradFill rotWithShape="0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0">
                <a:latin typeface="Times New Roman" pitchFamily="18" charset="0"/>
                <a:cs typeface="Times New Roman" pitchFamily="18" charset="0"/>
              </a:rPr>
              <a:t>→ The CND must ensure:</a:t>
            </a:r>
          </a:p>
          <a:p>
            <a:pPr>
              <a:buFont typeface="Arial" charset="0"/>
              <a:buChar char="•"/>
            </a:pPr>
            <a:r>
              <a:rPr lang="fr-FR" b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>
                <a:latin typeface="Times New Roman" pitchFamily="18" charset="0"/>
                <a:cs typeface="Times New Roman" pitchFamily="18" charset="0"/>
              </a:rPr>
              <a:t>good neutron identification</a:t>
            </a:r>
            <a:r>
              <a:rPr lang="fr-FR" b="0">
                <a:latin typeface="Times New Roman" pitchFamily="18" charset="0"/>
                <a:cs typeface="Times New Roman" pitchFamily="18" charset="0"/>
              </a:rPr>
              <a:t> for 0.2&lt;p</a:t>
            </a:r>
            <a:r>
              <a:rPr lang="fr-FR" sz="1200" b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fr-FR" b="0">
                <a:latin typeface="Times New Roman" pitchFamily="18" charset="0"/>
                <a:cs typeface="Times New Roman" pitchFamily="18" charset="0"/>
              </a:rPr>
              <a:t>&lt;1.2 GeV/c → </a:t>
            </a:r>
            <a:r>
              <a:rPr lang="fr-FR">
                <a:latin typeface="Symbol" pitchFamily="18" charset="2"/>
                <a:cs typeface="Times New Roman" pitchFamily="18" charset="0"/>
              </a:rPr>
              <a:t>s</a:t>
            </a:r>
            <a:r>
              <a:rPr lang="fr-FR">
                <a:latin typeface="Times New Roman" pitchFamily="18" charset="0"/>
                <a:cs typeface="Times New Roman" pitchFamily="18" charset="0"/>
              </a:rPr>
              <a:t>(TOF)~120 ps </a:t>
            </a:r>
          </a:p>
          <a:p>
            <a:r>
              <a:rPr lang="fr-FR" b="0">
                <a:latin typeface="Times New Roman" pitchFamily="18" charset="0"/>
                <a:cs typeface="Times New Roman" pitchFamily="18" charset="0"/>
              </a:rPr>
              <a:t>for n/</a:t>
            </a:r>
            <a:r>
              <a:rPr lang="fr-FR" b="0">
                <a:latin typeface="Symbol" pitchFamily="18" charset="2"/>
                <a:cs typeface="Times New Roman" pitchFamily="18" charset="0"/>
              </a:rPr>
              <a:t>g</a:t>
            </a:r>
            <a:r>
              <a:rPr lang="fr-FR" b="0">
                <a:latin typeface="Times New Roman" pitchFamily="18" charset="0"/>
                <a:cs typeface="Times New Roman" pitchFamily="18" charset="0"/>
              </a:rPr>
              <a:t> separation using </a:t>
            </a:r>
            <a:r>
              <a:rPr lang="fr-FR" b="0">
                <a:latin typeface="Symbol" pitchFamily="18" charset="2"/>
                <a:cs typeface="Times New Roman" pitchFamily="18" charset="0"/>
              </a:rPr>
              <a:t>b</a:t>
            </a:r>
            <a:r>
              <a:rPr lang="fr-FR" b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buFont typeface="Arial" charset="0"/>
              <a:buChar char="•"/>
            </a:pPr>
            <a:r>
              <a:rPr lang="fr-FR" b="0">
                <a:latin typeface="Times New Roman" pitchFamily="18" charset="0"/>
                <a:cs typeface="Times New Roman" pitchFamily="18" charset="0"/>
              </a:rPr>
              <a:t> momentum resolution </a:t>
            </a:r>
            <a:r>
              <a:rPr lang="fr-FR">
                <a:latin typeface="Times New Roman" pitchFamily="18" charset="0"/>
                <a:cs typeface="Times New Roman" pitchFamily="18" charset="0"/>
              </a:rPr>
              <a:t>below 10%</a:t>
            </a:r>
          </a:p>
          <a:p>
            <a:pPr>
              <a:buFont typeface="Arial" charset="0"/>
              <a:buChar char="•"/>
            </a:pPr>
            <a:r>
              <a:rPr lang="fr-FR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b="0">
                <a:latin typeface="Times New Roman" pitchFamily="18" charset="0"/>
                <a:cs typeface="Times New Roman" pitchFamily="18" charset="0"/>
              </a:rPr>
              <a:t>no stringent requirements for angular resolutions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  <a:fontScheme name="Modèle par défaut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Modèle par défaut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  <a:fontScheme name="Modèle par défaut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9546</TotalTime>
  <Words>2878</Words>
  <Application>Microsoft Office PowerPoint</Application>
  <PresentationFormat>Affichage à l'écran (4:3)</PresentationFormat>
  <Paragraphs>540</Paragraphs>
  <Slides>29</Slides>
  <Notes>16</Notes>
  <HiddenSlides>5</HiddenSlides>
  <MMClips>0</MMClips>
  <ScaleCrop>false</ScaleCrop>
  <HeadingPairs>
    <vt:vector size="8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29</vt:i4>
      </vt:variant>
    </vt:vector>
  </HeadingPairs>
  <TitlesOfParts>
    <vt:vector size="43" baseType="lpstr">
      <vt:lpstr>Arial</vt:lpstr>
      <vt:lpstr>Times New Roman</vt:lpstr>
      <vt:lpstr>Symbol</vt:lpstr>
      <vt:lpstr>Bookman Old Style</vt:lpstr>
      <vt:lpstr>Tahoma</vt:lpstr>
      <vt:lpstr>Wingdings</vt:lpstr>
      <vt:lpstr>Arial Unicode MS</vt:lpstr>
      <vt:lpstr>Script MT Bold</vt:lpstr>
      <vt:lpstr>Trebuchet MS</vt:lpstr>
      <vt:lpstr>Book Antiqua</vt:lpstr>
      <vt:lpstr>Comic Sans MS</vt:lpstr>
      <vt:lpstr>Modèle par défaut</vt:lpstr>
      <vt:lpstr>Microsoft Equation 3.0</vt:lpstr>
      <vt:lpstr>Adobe Photoshop Image</vt:lpstr>
      <vt:lpstr>Deeply Virtual Compton Scattering on the neutron with CLAS12: a proposal for PAC37 </vt:lpstr>
      <vt:lpstr>Diapositive 2</vt:lpstr>
      <vt:lpstr>Diapositive 3</vt:lpstr>
      <vt:lpstr>Diapositive 4</vt:lpstr>
      <vt:lpstr>Diapositive 5</vt:lpstr>
      <vt:lpstr>Diapositive 6</vt:lpstr>
      <vt:lpstr>nDVCS with CLAS12: kinematics</vt:lpstr>
      <vt:lpstr>Diapositive 8</vt:lpstr>
      <vt:lpstr>Diapositive 9</vt:lpstr>
      <vt:lpstr>CND: constraints and early R&amp;D results</vt:lpstr>
      <vt:lpstr>Diapositive 11</vt:lpstr>
      <vt:lpstr>Diapositive 12</vt:lpstr>
      <vt:lpstr>Diapositive 13</vt:lpstr>
      <vt:lpstr>Diapositive 14</vt:lpstr>
      <vt:lpstr>Diapositive 15</vt:lpstr>
      <vt:lpstr>Diapositive 16</vt:lpstr>
      <vt:lpstr>Diapositive 17</vt:lpstr>
      <vt:lpstr>Diapositive 18</vt:lpstr>
      <vt:lpstr>Diapositive 19</vt:lpstr>
      <vt:lpstr>CND: simulations</vt:lpstr>
      <vt:lpstr>CND: simulations</vt:lpstr>
      <vt:lpstr>Backgrounds</vt:lpstr>
      <vt:lpstr>Diapositive 23</vt:lpstr>
      <vt:lpstr>Conclusions</vt:lpstr>
      <vt:lpstr>Diapositive 25</vt:lpstr>
      <vt:lpstr>Diapositive 26</vt:lpstr>
      <vt:lpstr>Diapositive 27</vt:lpstr>
      <vt:lpstr>Diapositive 28</vt:lpstr>
      <vt:lpstr>Diapositive 29</vt:lpstr>
    </vt:vector>
  </TitlesOfParts>
  <Company>I.P.N. Orsay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Central detector for CLAS12: CTOF? CCAL? « CNEUT »? (Or all of them?)</dc:title>
  <dc:creator>niccolai</dc:creator>
  <cp:lastModifiedBy>$niccolai</cp:lastModifiedBy>
  <cp:revision>745</cp:revision>
  <dcterms:created xsi:type="dcterms:W3CDTF">2007-09-07T12:11:28Z</dcterms:created>
  <dcterms:modified xsi:type="dcterms:W3CDTF">2010-11-11T20:30:43Z</dcterms:modified>
</cp:coreProperties>
</file>